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9" r:id="rId4"/>
    <p:sldId id="257" r:id="rId5"/>
    <p:sldId id="280" r:id="rId6"/>
    <p:sldId id="259" r:id="rId7"/>
    <p:sldId id="260" r:id="rId8"/>
    <p:sldId id="276" r:id="rId9"/>
    <p:sldId id="261" r:id="rId10"/>
    <p:sldId id="271" r:id="rId11"/>
    <p:sldId id="265" r:id="rId12"/>
    <p:sldId id="266" r:id="rId13"/>
    <p:sldId id="267" r:id="rId14"/>
    <p:sldId id="268" r:id="rId15"/>
    <p:sldId id="269" r:id="rId16"/>
    <p:sldId id="270" r:id="rId17"/>
    <p:sldId id="283" r:id="rId18"/>
    <p:sldId id="28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>
      <p:cViewPr>
        <p:scale>
          <a:sx n="118" d="100"/>
          <a:sy n="118" d="100"/>
        </p:scale>
        <p:origin x="78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года</c:v>
                </c:pt>
              </c:strCache>
            </c:strRef>
          </c:tx>
          <c:invertIfNegative val="0"/>
          <c:cat>
            <c:strRef>
              <c:f>Лист1!$A$2:$A$16</c:f>
              <c:strCache>
                <c:ptCount val="15"/>
                <c:pt idx="0">
                  <c:v>Ученик 1</c:v>
                </c:pt>
                <c:pt idx="1">
                  <c:v>Ученик 2</c:v>
                </c:pt>
                <c:pt idx="2">
                  <c:v>Ученик 3</c:v>
                </c:pt>
                <c:pt idx="3">
                  <c:v>Ученик 4</c:v>
                </c:pt>
                <c:pt idx="4">
                  <c:v>Ученик 5</c:v>
                </c:pt>
                <c:pt idx="5">
                  <c:v>Ученик 6</c:v>
                </c:pt>
                <c:pt idx="6">
                  <c:v>Ученик 7</c:v>
                </c:pt>
                <c:pt idx="7">
                  <c:v>Ученик 8</c:v>
                </c:pt>
                <c:pt idx="8">
                  <c:v>Ученик 9</c:v>
                </c:pt>
                <c:pt idx="9">
                  <c:v>Ученик 10</c:v>
                </c:pt>
                <c:pt idx="10">
                  <c:v>Ученик 11</c:v>
                </c:pt>
                <c:pt idx="11">
                  <c:v>Ученик 12</c:v>
                </c:pt>
                <c:pt idx="12">
                  <c:v>Ученик 13</c:v>
                </c:pt>
                <c:pt idx="13">
                  <c:v>Ученик 14</c:v>
                </c:pt>
                <c:pt idx="14">
                  <c:v>Ученик 15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14</c:v>
                </c:pt>
                <c:pt idx="1">
                  <c:v>13</c:v>
                </c:pt>
                <c:pt idx="2">
                  <c:v>13</c:v>
                </c:pt>
                <c:pt idx="3">
                  <c:v>15</c:v>
                </c:pt>
                <c:pt idx="4">
                  <c:v>22</c:v>
                </c:pt>
                <c:pt idx="5">
                  <c:v>17</c:v>
                </c:pt>
                <c:pt idx="6">
                  <c:v>20</c:v>
                </c:pt>
                <c:pt idx="7">
                  <c:v>21</c:v>
                </c:pt>
                <c:pt idx="8">
                  <c:v>24</c:v>
                </c:pt>
                <c:pt idx="9">
                  <c:v>16</c:v>
                </c:pt>
                <c:pt idx="10">
                  <c:v>17</c:v>
                </c:pt>
                <c:pt idx="11">
                  <c:v>17</c:v>
                </c:pt>
                <c:pt idx="12">
                  <c:v>18</c:v>
                </c:pt>
                <c:pt idx="13">
                  <c:v>14</c:v>
                </c:pt>
                <c:pt idx="14">
                  <c:v>14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Конец года</c:v>
                </c:pt>
              </c:strCache>
            </c:strRef>
          </c:tx>
          <c:invertIfNegative val="0"/>
          <c:cat>
            <c:strRef>
              <c:f>Лист1!$A$2:$A$16</c:f>
              <c:strCache>
                <c:ptCount val="15"/>
                <c:pt idx="0">
                  <c:v>Ученик 1</c:v>
                </c:pt>
                <c:pt idx="1">
                  <c:v>Ученик 2</c:v>
                </c:pt>
                <c:pt idx="2">
                  <c:v>Ученик 3</c:v>
                </c:pt>
                <c:pt idx="3">
                  <c:v>Ученик 4</c:v>
                </c:pt>
                <c:pt idx="4">
                  <c:v>Ученик 5</c:v>
                </c:pt>
                <c:pt idx="5">
                  <c:v>Ученик 6</c:v>
                </c:pt>
                <c:pt idx="6">
                  <c:v>Ученик 7</c:v>
                </c:pt>
                <c:pt idx="7">
                  <c:v>Ученик 8</c:v>
                </c:pt>
                <c:pt idx="8">
                  <c:v>Ученик 9</c:v>
                </c:pt>
                <c:pt idx="9">
                  <c:v>Ученик 10</c:v>
                </c:pt>
                <c:pt idx="10">
                  <c:v>Ученик 11</c:v>
                </c:pt>
                <c:pt idx="11">
                  <c:v>Ученик 12</c:v>
                </c:pt>
                <c:pt idx="12">
                  <c:v>Ученик 13</c:v>
                </c:pt>
                <c:pt idx="13">
                  <c:v>Ученик 14</c:v>
                </c:pt>
                <c:pt idx="14">
                  <c:v>Ученик 15</c:v>
                </c:pt>
              </c:strCache>
            </c:strRef>
          </c:cat>
          <c:val>
            <c:numRef>
              <c:f>Лист1!$C$2:$C$16</c:f>
              <c:numCache>
                <c:formatCode>General</c:formatCode>
                <c:ptCount val="15"/>
                <c:pt idx="0">
                  <c:v>16</c:v>
                </c:pt>
                <c:pt idx="1">
                  <c:v>16</c:v>
                </c:pt>
                <c:pt idx="2">
                  <c:v>14</c:v>
                </c:pt>
                <c:pt idx="3">
                  <c:v>17</c:v>
                </c:pt>
                <c:pt idx="4">
                  <c:v>25</c:v>
                </c:pt>
                <c:pt idx="5">
                  <c:v>18</c:v>
                </c:pt>
                <c:pt idx="6">
                  <c:v>22</c:v>
                </c:pt>
                <c:pt idx="7">
                  <c:v>23</c:v>
                </c:pt>
                <c:pt idx="8">
                  <c:v>25</c:v>
                </c:pt>
                <c:pt idx="9">
                  <c:v>18</c:v>
                </c:pt>
                <c:pt idx="10">
                  <c:v>20</c:v>
                </c:pt>
                <c:pt idx="11">
                  <c:v>19</c:v>
                </c:pt>
                <c:pt idx="12">
                  <c:v>21</c:v>
                </c:pt>
                <c:pt idx="13">
                  <c:v>15</c:v>
                </c:pt>
                <c:pt idx="14">
                  <c:v>17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Лист1!$A$2:$A$16</c:f>
              <c:strCache>
                <c:ptCount val="15"/>
                <c:pt idx="0">
                  <c:v>Ученик 1</c:v>
                </c:pt>
                <c:pt idx="1">
                  <c:v>Ученик 2</c:v>
                </c:pt>
                <c:pt idx="2">
                  <c:v>Ученик 3</c:v>
                </c:pt>
                <c:pt idx="3">
                  <c:v>Ученик 4</c:v>
                </c:pt>
                <c:pt idx="4">
                  <c:v>Ученик 5</c:v>
                </c:pt>
                <c:pt idx="5">
                  <c:v>Ученик 6</c:v>
                </c:pt>
                <c:pt idx="6">
                  <c:v>Ученик 7</c:v>
                </c:pt>
                <c:pt idx="7">
                  <c:v>Ученик 8</c:v>
                </c:pt>
                <c:pt idx="8">
                  <c:v>Ученик 9</c:v>
                </c:pt>
                <c:pt idx="9">
                  <c:v>Ученик 10</c:v>
                </c:pt>
                <c:pt idx="10">
                  <c:v>Ученик 11</c:v>
                </c:pt>
                <c:pt idx="11">
                  <c:v>Ученик 12</c:v>
                </c:pt>
                <c:pt idx="12">
                  <c:v>Ученик 13</c:v>
                </c:pt>
                <c:pt idx="13">
                  <c:v>Ученик 14</c:v>
                </c:pt>
                <c:pt idx="14">
                  <c:v>Ученик 15</c:v>
                </c:pt>
              </c:strCache>
            </c:strRef>
          </c:cat>
          <c:val>
            <c:numRef>
              <c:f>Лист1!$D$2:$D$16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137856"/>
        <c:axId val="104139392"/>
      </c:barChart>
      <c:catAx>
        <c:axId val="104137856"/>
        <c:scaling>
          <c:orientation val="minMax"/>
        </c:scaling>
        <c:delete val="0"/>
        <c:axPos val="b"/>
        <c:majorTickMark val="out"/>
        <c:minorTickMark val="none"/>
        <c:tickLblPos val="nextTo"/>
        <c:crossAx val="104139392"/>
        <c:crosses val="autoZero"/>
        <c:auto val="1"/>
        <c:lblAlgn val="ctr"/>
        <c:lblOffset val="100"/>
        <c:noMultiLvlLbl val="0"/>
      </c:catAx>
      <c:valAx>
        <c:axId val="104139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41378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1-002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14"/>
            <a:ext cx="9144685" cy="6857486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714348" y="1785926"/>
            <a:ext cx="7772400" cy="1643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Развитие физических качеств школьников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уроках гимнастики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071670" y="4357694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Лодыгина Ольга Михайловна,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учитель физической культуры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МОУ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Красноткацкая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СШ ЯМР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1-002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14"/>
            <a:ext cx="9144685" cy="6857486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6142" y="836712"/>
            <a:ext cx="7772400" cy="77897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Выносливость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27" y="3152671"/>
            <a:ext cx="3803915" cy="28529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556792"/>
            <a:ext cx="3737653" cy="2803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1-002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14"/>
            <a:ext cx="9144685" cy="6857486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772400" cy="92869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Развитие быстроты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475656" y="1700497"/>
            <a:ext cx="6400800" cy="1080431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Быстрота - это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способность человека совершать двигательные действия в минимальный для данных условий отрезок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времени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852936"/>
            <a:ext cx="3443875" cy="25829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442173"/>
            <a:ext cx="3180188" cy="23851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1-002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14"/>
            <a:ext cx="9144685" cy="6857486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714348" y="785794"/>
            <a:ext cx="7772400" cy="100013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Развитие ловкости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786314" y="1643050"/>
            <a:ext cx="3686156" cy="4467244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Ловкость — это способность овладевать сложными двигательными координациями, спортивными движениями и совершенствованием их, в соответствии с меняющейся обстановкой быстро и рационально перестраивать свои действия</a:t>
            </a:r>
          </a:p>
          <a:p>
            <a:pPr algn="r"/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28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2285992"/>
            <a:ext cx="3905277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1-002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14"/>
            <a:ext cx="9144685" cy="6857486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7772400" cy="100013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Развитие гибкости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00628" y="1500174"/>
            <a:ext cx="3471842" cy="4610120"/>
          </a:xfrm>
        </p:spPr>
        <p:txBody>
          <a:bodyPr>
            <a:normAutofit/>
          </a:bodyPr>
          <a:lstStyle/>
          <a:p>
            <a:pPr algn="just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Гибкость - физическая способность человека выполнять двигательные действия с необходимой амплитудой движений.</a:t>
            </a:r>
          </a:p>
          <a:p>
            <a:pPr algn="just"/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28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2214554"/>
            <a:ext cx="4429124" cy="3321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1-002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14"/>
            <a:ext cx="9144685" cy="6857486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42910" y="714356"/>
            <a:ext cx="7772400" cy="100013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Развитие гибкости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28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1643049"/>
            <a:ext cx="3643338" cy="2732503"/>
          </a:xfrm>
          <a:prstGeom prst="rect">
            <a:avLst/>
          </a:prstGeom>
        </p:spPr>
      </p:pic>
      <p:pic>
        <p:nvPicPr>
          <p:cNvPr id="6" name="Рисунок 5" descr="IMG_28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3071810"/>
            <a:ext cx="3929058" cy="2946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1-002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85" y="0"/>
            <a:ext cx="9144685" cy="6857486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42910" y="571480"/>
            <a:ext cx="7772400" cy="107157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Развитие гибкости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28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3286124"/>
            <a:ext cx="3643306" cy="2732480"/>
          </a:xfrm>
          <a:prstGeom prst="rect">
            <a:avLst/>
          </a:prstGeom>
        </p:spPr>
      </p:pic>
      <p:pic>
        <p:nvPicPr>
          <p:cNvPr id="6" name="Рисунок 5" descr="IMG_28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1643050"/>
            <a:ext cx="4000496" cy="3000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1-002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14"/>
            <a:ext cx="9144685" cy="6857486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42910" y="571480"/>
            <a:ext cx="7772400" cy="100013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Развитие гибкости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28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1500174"/>
            <a:ext cx="3929058" cy="2946794"/>
          </a:xfrm>
          <a:prstGeom prst="rect">
            <a:avLst/>
          </a:prstGeom>
        </p:spPr>
      </p:pic>
      <p:pic>
        <p:nvPicPr>
          <p:cNvPr id="6" name="Рисунок 5" descr="IMG_28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38655" y="3143249"/>
            <a:ext cx="3619526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1-002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14"/>
            <a:ext cx="9144685" cy="6857486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39552" y="692696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Показатели развития физических качеств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069607266"/>
              </p:ext>
            </p:extLst>
          </p:nvPr>
        </p:nvGraphicFramePr>
        <p:xfrm>
          <a:off x="1524342" y="184482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1-002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685" cy="6857486"/>
          </a:xfrm>
          <a:prstGeom prst="rect">
            <a:avLst/>
          </a:prstGeom>
        </p:spPr>
      </p:pic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000100" y="2143116"/>
            <a:ext cx="7358114" cy="2286016"/>
          </a:xfrm>
        </p:spPr>
        <p:txBody>
          <a:bodyPr>
            <a:normAutofit/>
          </a:bodyPr>
          <a:lstStyle/>
          <a:p>
            <a:r>
              <a:rPr lang="ru-RU" sz="6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«Движение – это жизнь!»</a:t>
            </a:r>
            <a:endParaRPr lang="ru-RU" sz="66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1-002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14"/>
            <a:ext cx="9144685" cy="6857486"/>
          </a:xfrm>
          <a:prstGeom prst="rect">
            <a:avLst/>
          </a:prstGeom>
        </p:spPr>
      </p:pic>
      <p:pic>
        <p:nvPicPr>
          <p:cNvPr id="7" name="Рисунок 6" descr="the-cayman-drama-society-at-prospect-playhouse-2128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3143248"/>
            <a:ext cx="3357586" cy="2911657"/>
          </a:xfrm>
          <a:prstGeom prst="rect">
            <a:avLst/>
          </a:prstGeom>
        </p:spPr>
      </p:pic>
      <p:pic>
        <p:nvPicPr>
          <p:cNvPr id="10" name="Рисунок 9" descr="z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813867">
            <a:off x="294613" y="303226"/>
            <a:ext cx="7065963" cy="5301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1-002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14"/>
            <a:ext cx="9144685" cy="6857486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технологии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Предпочтительный выбор упражнений, имеющих оздоровительный эффект</a:t>
            </a:r>
          </a:p>
          <a:p>
            <a:pPr algn="ctr"/>
            <a:endParaRPr lang="ru-RU" sz="20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Игровые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G_28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2714620"/>
            <a:ext cx="3500462" cy="2625347"/>
          </a:xfrm>
          <a:prstGeom prst="rect">
            <a:avLst/>
          </a:prstGeom>
        </p:spPr>
      </p:pic>
      <p:pic>
        <p:nvPicPr>
          <p:cNvPr id="10" name="Рисунок 9" descr="JESSnyzwcT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2714620"/>
            <a:ext cx="3500462" cy="2625347"/>
          </a:xfrm>
          <a:prstGeom prst="rect">
            <a:avLst/>
          </a:prstGeom>
        </p:spPr>
      </p:pic>
      <p:cxnSp>
        <p:nvCxnSpPr>
          <p:cNvPr id="12" name="Прямая со стрелкой 11"/>
          <p:cNvCxnSpPr/>
          <p:nvPr/>
        </p:nvCxnSpPr>
        <p:spPr>
          <a:xfrm rot="10800000" flipV="1">
            <a:off x="2643174" y="1142984"/>
            <a:ext cx="642942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643570" y="1142984"/>
            <a:ext cx="714380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1-002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14"/>
            <a:ext cx="9144685" cy="6857486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857620" y="928670"/>
            <a:ext cx="4414814" cy="4929222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Недостаток двигательной активности влечет за собой печальные последствия – быструю утомляемость, снижение работоспособности, общее ухудшение самочувствия.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Уроки физической культуры  позволяют развивать основные  физические качества, способствуют расширению функциональных возможностей организма и содействуют нормальному физическому развитию школьников</a:t>
            </a:r>
            <a:r>
              <a:rPr lang="ru-RU" sz="2000" dirty="0" smtClean="0"/>
              <a:t>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029798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1785926"/>
            <a:ext cx="3222165" cy="2643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2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mini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643314"/>
            <a:ext cx="2287253" cy="1738312"/>
          </a:xfrm>
          <a:prstGeom prst="rect">
            <a:avLst/>
          </a:prstGeom>
        </p:spPr>
      </p:pic>
      <p:pic>
        <p:nvPicPr>
          <p:cNvPr id="8" name="Рисунок 7" descr="14459652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2928934"/>
            <a:ext cx="1935957" cy="1290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1-002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14"/>
            <a:ext cx="9144685" cy="6857486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772400" cy="1643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Развитие силы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Сила -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это способность человека совершать действия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с определенными мышечными напряжениями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28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71472" y="2476494"/>
            <a:ext cx="4000528" cy="3000396"/>
          </a:xfrm>
          <a:prstGeom prst="rect">
            <a:avLst/>
          </a:prstGeom>
        </p:spPr>
      </p:pic>
      <p:pic>
        <p:nvPicPr>
          <p:cNvPr id="7" name="Рисунок 6" descr="IMG_297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500562" y="2500307"/>
            <a:ext cx="4000528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1-002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14"/>
            <a:ext cx="9144685" cy="6857486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07157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Развитие силы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28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77429" y="3280167"/>
            <a:ext cx="3381368" cy="2536026"/>
          </a:xfrm>
          <a:prstGeom prst="rect">
            <a:avLst/>
          </a:prstGeom>
        </p:spPr>
      </p:pic>
      <p:pic>
        <p:nvPicPr>
          <p:cNvPr id="7" name="Рисунок 6" descr="IMG_29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7620" y="1142984"/>
            <a:ext cx="4500594" cy="3375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1-002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860" y="514"/>
            <a:ext cx="9144685" cy="6857486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6142" y="764704"/>
            <a:ext cx="7772400" cy="79208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Развитие силы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6130" y="1996278"/>
            <a:ext cx="4091947" cy="30689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68552" y="2812368"/>
            <a:ext cx="3707904" cy="2780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1-002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14"/>
            <a:ext cx="9144685" cy="6857486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714348" y="642918"/>
            <a:ext cx="7772400" cy="857256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Развитие выносливости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429124" y="1500174"/>
            <a:ext cx="4043346" cy="461012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Выносливость - это способность человека значительное время выполнять работу без снижения мощности нагрузки, ее интенсивности или способность организма противостоять утомлению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2214554"/>
            <a:ext cx="3571900" cy="3653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120</Words>
  <Application>Microsoft Office PowerPoint</Application>
  <PresentationFormat>Экран (4:3)</PresentationFormat>
  <Paragraphs>26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Развитие физических качеств школьников  на уроках гимнастики</vt:lpstr>
      <vt:lpstr>Презентация PowerPoint</vt:lpstr>
      <vt:lpstr>Здоровьесберегающие технологии</vt:lpstr>
      <vt:lpstr> Недостаток двигательной активности влечет за собой печальные последствия – быструю утомляемость, снижение работоспособности, общее ухудшение самочувствия.  Уроки физической культуры  позволяют развивать основные  физические качества, способствуют расширению функциональных возможностей организма и содействуют нормальному физическому развитию школьников.  </vt:lpstr>
      <vt:lpstr>Презентация PowerPoint</vt:lpstr>
      <vt:lpstr>Развитие силы Сила - это способность человека совершать действия  с определенными мышечными напряжениями </vt:lpstr>
      <vt:lpstr>Развитие силы</vt:lpstr>
      <vt:lpstr>Развитие силы</vt:lpstr>
      <vt:lpstr> Развитие выносливости  </vt:lpstr>
      <vt:lpstr>Выносливость</vt:lpstr>
      <vt:lpstr>Развитие быстроты</vt:lpstr>
      <vt:lpstr>Развитие ловкости</vt:lpstr>
      <vt:lpstr>Развитие гибкости</vt:lpstr>
      <vt:lpstr>Развитие гибкости</vt:lpstr>
      <vt:lpstr>Развитие гибкости</vt:lpstr>
      <vt:lpstr>Развитие гибкости</vt:lpstr>
      <vt:lpstr>Показатели развития физических качеств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«Развитие физических способностей школьников на уроках гимнастики»</dc:title>
  <dc:creator>Олечка</dc:creator>
  <cp:lastModifiedBy>Администратор</cp:lastModifiedBy>
  <cp:revision>35</cp:revision>
  <dcterms:created xsi:type="dcterms:W3CDTF">2018-01-09T19:30:50Z</dcterms:created>
  <dcterms:modified xsi:type="dcterms:W3CDTF">2024-02-05T10:02:02Z</dcterms:modified>
</cp:coreProperties>
</file>