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392" r:id="rId4"/>
    <p:sldId id="393" r:id="rId5"/>
    <p:sldId id="394" r:id="rId6"/>
    <p:sldId id="395" r:id="rId7"/>
    <p:sldId id="413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259" r:id="rId17"/>
    <p:sldId id="328" r:id="rId18"/>
    <p:sldId id="283" r:id="rId19"/>
    <p:sldId id="408" r:id="rId20"/>
    <p:sldId id="417" r:id="rId21"/>
    <p:sldId id="347" r:id="rId22"/>
    <p:sldId id="414" r:id="rId23"/>
    <p:sldId id="420" r:id="rId24"/>
    <p:sldId id="419" r:id="rId25"/>
    <p:sldId id="42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8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1CDAD-6D3E-4453-8194-1B30CBBCE33A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9B8BC-88C8-4BCE-B6AF-04F019604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3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учебно-воспитательной работы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 2022-2023 учебный год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i="1" dirty="0" smtClean="0"/>
              <a:t>МОУ </a:t>
            </a:r>
            <a:r>
              <a:rPr lang="ru-RU" b="1" i="1" dirty="0" err="1" smtClean="0"/>
              <a:t>Красноткацкая</a:t>
            </a:r>
            <a:r>
              <a:rPr lang="ru-RU" b="1" i="1" dirty="0" smtClean="0"/>
              <a:t> СШ ЯМР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67136"/>
              </p:ext>
            </p:extLst>
          </p:nvPr>
        </p:nvGraphicFramePr>
        <p:xfrm>
          <a:off x="0" y="836711"/>
          <a:ext cx="9144000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536"/>
                <a:gridCol w="1732360"/>
                <a:gridCol w="1584176"/>
                <a:gridCol w="1800200"/>
                <a:gridCol w="2123728"/>
              </a:tblGrid>
              <a:tr h="94409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класс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96,4%</a:t>
                      </a:r>
                      <a:endParaRPr lang="ru-RU" sz="2400" b="1" i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2-3 классы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30932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2а класс  - 6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2б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класс –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 человека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2в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класс –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5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2г класс – 2 человека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18. Белозерцев Илья,  3а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19.Кадыров Марат,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20. Медведева Виктория,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21.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Пакунова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Кира,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22. Соловей Александр,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23. </a:t>
            </a: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Чуканова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Виктория, 3б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24. Громов Дионис,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25. Лебедев Евгений,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26. </a:t>
            </a: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Пепелин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Артём,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27. </a:t>
            </a: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Печурин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Максим, 3в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</a:t>
            </a:r>
            <a:endParaRPr lang="ru-RU" sz="24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41836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Отличники 4 классы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28. </a:t>
            </a:r>
            <a:r>
              <a:rPr lang="ru-RU" sz="2800" b="1" dirty="0" smtClean="0">
                <a:solidFill>
                  <a:srgbClr val="C00000"/>
                </a:solidFill>
              </a:rPr>
              <a:t>Курганова </a:t>
            </a:r>
            <a:r>
              <a:rPr lang="ru-RU" sz="2800" b="1" dirty="0">
                <a:solidFill>
                  <a:srgbClr val="C00000"/>
                </a:solidFill>
              </a:rPr>
              <a:t>Элина, </a:t>
            </a:r>
            <a:r>
              <a:rPr lang="ru-RU" sz="2800" b="1" dirty="0" smtClean="0">
                <a:solidFill>
                  <a:srgbClr val="C00000"/>
                </a:solidFill>
              </a:rPr>
              <a:t>4а </a:t>
            </a:r>
            <a:r>
              <a:rPr lang="ru-RU" sz="2800" b="1" dirty="0">
                <a:solidFill>
                  <a:srgbClr val="C0000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29.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Балашова Анастасия,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4б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30.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Лапин Егор,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4б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31.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</a:rPr>
              <a:t>Моткова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 Алиса,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4б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32.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Смирнова Ксения,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4б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33. </a:t>
            </a:r>
            <a:r>
              <a:rPr lang="ru-RU" sz="2800" b="1" dirty="0">
                <a:solidFill>
                  <a:srgbClr val="00B050"/>
                </a:solidFill>
              </a:rPr>
              <a:t>Антонова Александра, </a:t>
            </a:r>
            <a:r>
              <a:rPr lang="ru-RU" sz="2800" b="1" dirty="0" smtClean="0">
                <a:solidFill>
                  <a:srgbClr val="00B050"/>
                </a:solidFill>
              </a:rPr>
              <a:t>4в </a:t>
            </a:r>
            <a:r>
              <a:rPr lang="ru-RU" sz="2800" b="1" dirty="0">
                <a:solidFill>
                  <a:srgbClr val="00B05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34. </a:t>
            </a:r>
            <a:r>
              <a:rPr lang="ru-RU" sz="2800" b="1" dirty="0">
                <a:solidFill>
                  <a:srgbClr val="00B050"/>
                </a:solidFill>
              </a:rPr>
              <a:t>Бирюкова Виктория, </a:t>
            </a:r>
            <a:r>
              <a:rPr lang="ru-RU" sz="2800" b="1" dirty="0" smtClean="0">
                <a:solidFill>
                  <a:srgbClr val="00B050"/>
                </a:solidFill>
              </a:rPr>
              <a:t>4в 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35. Бирюкова Вероника, 4в класс</a:t>
            </a:r>
            <a:endParaRPr lang="ru-RU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36. </a:t>
            </a:r>
            <a:r>
              <a:rPr lang="ru-RU" sz="2800" b="1" dirty="0" err="1">
                <a:solidFill>
                  <a:srgbClr val="00B050"/>
                </a:solidFill>
              </a:rPr>
              <a:t>Реут</a:t>
            </a:r>
            <a:r>
              <a:rPr lang="ru-RU" sz="2800" b="1" dirty="0">
                <a:solidFill>
                  <a:srgbClr val="00B050"/>
                </a:solidFill>
              </a:rPr>
              <a:t> Арсений, </a:t>
            </a:r>
            <a:r>
              <a:rPr lang="ru-RU" sz="2800" b="1" dirty="0" smtClean="0">
                <a:solidFill>
                  <a:srgbClr val="00B050"/>
                </a:solidFill>
              </a:rPr>
              <a:t>4в </a:t>
            </a:r>
            <a:r>
              <a:rPr lang="ru-RU" sz="2800" b="1" dirty="0">
                <a:solidFill>
                  <a:srgbClr val="00B05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37. </a:t>
            </a:r>
            <a:r>
              <a:rPr lang="ru-RU" sz="2800" b="1" dirty="0">
                <a:solidFill>
                  <a:srgbClr val="00B050"/>
                </a:solidFill>
              </a:rPr>
              <a:t>Хохлов Матвей, </a:t>
            </a:r>
            <a:r>
              <a:rPr lang="ru-RU" sz="2800" b="1" dirty="0" smtClean="0">
                <a:solidFill>
                  <a:srgbClr val="00B050"/>
                </a:solidFill>
              </a:rPr>
              <a:t>4в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Отличники 5-6 классы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646132" cy="5832648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0728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38. </a:t>
            </a:r>
            <a:r>
              <a:rPr lang="ru-RU" sz="2800" b="1" dirty="0">
                <a:solidFill>
                  <a:srgbClr val="C00000"/>
                </a:solidFill>
              </a:rPr>
              <a:t>Власова Лилия, </a:t>
            </a:r>
            <a:r>
              <a:rPr lang="ru-RU" sz="2800" b="1" dirty="0" smtClean="0">
                <a:solidFill>
                  <a:srgbClr val="C00000"/>
                </a:solidFill>
              </a:rPr>
              <a:t>5а </a:t>
            </a:r>
            <a:r>
              <a:rPr lang="ru-RU" sz="2800" b="1" dirty="0">
                <a:solidFill>
                  <a:srgbClr val="C00000"/>
                </a:solidFill>
              </a:rPr>
              <a:t>класс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39. </a:t>
            </a:r>
            <a:r>
              <a:rPr lang="ru-RU" sz="2800" b="1" dirty="0">
                <a:solidFill>
                  <a:srgbClr val="C00000"/>
                </a:solidFill>
              </a:rPr>
              <a:t>Павлова Таисия, </a:t>
            </a:r>
            <a:r>
              <a:rPr lang="ru-RU" sz="2800" b="1" dirty="0" smtClean="0">
                <a:solidFill>
                  <a:srgbClr val="C00000"/>
                </a:solidFill>
              </a:rPr>
              <a:t>5а </a:t>
            </a:r>
            <a:r>
              <a:rPr lang="ru-RU" sz="2800" b="1" dirty="0">
                <a:solidFill>
                  <a:srgbClr val="C00000"/>
                </a:solidFill>
              </a:rPr>
              <a:t>класс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40. </a:t>
            </a:r>
            <a:r>
              <a:rPr lang="ru-RU" sz="2800" b="1" dirty="0" err="1">
                <a:solidFill>
                  <a:srgbClr val="0070C0"/>
                </a:solidFill>
              </a:rPr>
              <a:t>Гаджирагимова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Нурай</a:t>
            </a:r>
            <a:r>
              <a:rPr lang="ru-RU" sz="2800" b="1" dirty="0">
                <a:solidFill>
                  <a:srgbClr val="0070C0"/>
                </a:solidFill>
              </a:rPr>
              <a:t>, </a:t>
            </a:r>
            <a:r>
              <a:rPr lang="ru-RU" sz="2800" b="1" dirty="0" smtClean="0">
                <a:solidFill>
                  <a:srgbClr val="0070C0"/>
                </a:solidFill>
              </a:rPr>
              <a:t>5б </a:t>
            </a:r>
            <a:r>
              <a:rPr lang="ru-RU" sz="2800" b="1" dirty="0">
                <a:solidFill>
                  <a:srgbClr val="0070C0"/>
                </a:solidFill>
              </a:rPr>
              <a:t>класс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41. </a:t>
            </a:r>
            <a:r>
              <a:rPr lang="ru-RU" sz="2800" b="1" dirty="0">
                <a:solidFill>
                  <a:srgbClr val="0070C0"/>
                </a:solidFill>
              </a:rPr>
              <a:t>Сергеев Иван, </a:t>
            </a:r>
            <a:r>
              <a:rPr lang="ru-RU" sz="2800" b="1" dirty="0" smtClean="0">
                <a:solidFill>
                  <a:srgbClr val="0070C0"/>
                </a:solidFill>
              </a:rPr>
              <a:t>5б </a:t>
            </a:r>
            <a:r>
              <a:rPr lang="ru-RU" sz="2800" b="1" dirty="0">
                <a:solidFill>
                  <a:srgbClr val="0070C0"/>
                </a:solidFill>
              </a:rPr>
              <a:t>класс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42.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</a:rPr>
              <a:t>Абитова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 Мария,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5в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класс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43.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Виноградов Иван,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5в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класс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44. Киселев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Владислав,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5в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класс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45. Киселева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Виктория,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5в класс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46</a:t>
            </a:r>
            <a:r>
              <a:rPr lang="ru-RU" sz="2800" b="1" dirty="0">
                <a:solidFill>
                  <a:srgbClr val="00B050"/>
                </a:solidFill>
              </a:rPr>
              <a:t>. Галактионова Полина, 6а класс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47</a:t>
            </a:r>
            <a:r>
              <a:rPr lang="ru-RU" sz="2800" b="1" dirty="0">
                <a:solidFill>
                  <a:srgbClr val="00B050"/>
                </a:solidFill>
              </a:rPr>
              <a:t>. Кротова Варвара, 6а класс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48. </a:t>
            </a:r>
            <a:r>
              <a:rPr lang="ru-RU" sz="2800" b="1" dirty="0" err="1">
                <a:solidFill>
                  <a:srgbClr val="00B050"/>
                </a:solidFill>
              </a:rPr>
              <a:t>Магер</a:t>
            </a:r>
            <a:r>
              <a:rPr lang="ru-RU" sz="2800" b="1" dirty="0">
                <a:solidFill>
                  <a:srgbClr val="00B050"/>
                </a:solidFill>
              </a:rPr>
              <a:t> Елизавета, 6а класс 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49. </a:t>
            </a:r>
            <a:r>
              <a:rPr lang="ru-RU" sz="2800" b="1" dirty="0">
                <a:solidFill>
                  <a:srgbClr val="00B050"/>
                </a:solidFill>
              </a:rPr>
              <a:t>Мальцева Елизавета, 6а класс 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50. </a:t>
            </a:r>
            <a:r>
              <a:rPr lang="ru-RU" sz="2800" b="1" dirty="0" err="1">
                <a:solidFill>
                  <a:schemeClr val="tx2"/>
                </a:solidFill>
              </a:rPr>
              <a:t>Лепин</a:t>
            </a:r>
            <a:r>
              <a:rPr lang="ru-RU" sz="2800" b="1" dirty="0">
                <a:solidFill>
                  <a:schemeClr val="tx2"/>
                </a:solidFill>
              </a:rPr>
              <a:t> Ярослав, 6в класс</a:t>
            </a:r>
          </a:p>
          <a:p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7-8 классы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51. Сафронова </a:t>
            </a:r>
            <a:r>
              <a:rPr lang="ru-RU" b="1" dirty="0">
                <a:solidFill>
                  <a:srgbClr val="0070C0"/>
                </a:solidFill>
              </a:rPr>
              <a:t>Елизавета, </a:t>
            </a:r>
            <a:r>
              <a:rPr lang="ru-RU" b="1" dirty="0" smtClean="0">
                <a:solidFill>
                  <a:srgbClr val="0070C0"/>
                </a:solidFill>
              </a:rPr>
              <a:t>7б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52. Федоров </a:t>
            </a:r>
            <a:r>
              <a:rPr lang="ru-RU" b="1" dirty="0">
                <a:solidFill>
                  <a:srgbClr val="0070C0"/>
                </a:solidFill>
              </a:rPr>
              <a:t>Егор, </a:t>
            </a:r>
            <a:r>
              <a:rPr lang="ru-RU" b="1" dirty="0" smtClean="0">
                <a:solidFill>
                  <a:srgbClr val="0070C0"/>
                </a:solidFill>
              </a:rPr>
              <a:t>7б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53. Баранова Мария, 7в класс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54. </a:t>
            </a:r>
            <a:r>
              <a:rPr lang="ru-RU" b="1" dirty="0" err="1" smtClean="0">
                <a:solidFill>
                  <a:srgbClr val="C00000"/>
                </a:solidFill>
              </a:rPr>
              <a:t>Гандюхина</a:t>
            </a:r>
            <a:r>
              <a:rPr lang="ru-RU" b="1" dirty="0" smtClean="0">
                <a:solidFill>
                  <a:srgbClr val="C00000"/>
                </a:solidFill>
              </a:rPr>
              <a:t> Мария, 7в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55. </a:t>
            </a:r>
            <a:r>
              <a:rPr lang="ru-RU" b="1" dirty="0">
                <a:solidFill>
                  <a:srgbClr val="002060"/>
                </a:solidFill>
              </a:rPr>
              <a:t>Шошина Тая, 8а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56.Сергеева </a:t>
            </a:r>
            <a:r>
              <a:rPr lang="ru-RU" b="1" dirty="0">
                <a:solidFill>
                  <a:srgbClr val="002060"/>
                </a:solidFill>
              </a:rPr>
              <a:t>Александра,8а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57. </a:t>
            </a:r>
            <a:r>
              <a:rPr lang="ru-RU" b="1" dirty="0" err="1">
                <a:solidFill>
                  <a:srgbClr val="002060"/>
                </a:solidFill>
              </a:rPr>
              <a:t>Сечин</a:t>
            </a:r>
            <a:r>
              <a:rPr lang="ru-RU" b="1" dirty="0">
                <a:solidFill>
                  <a:srgbClr val="002060"/>
                </a:solidFill>
              </a:rPr>
              <a:t> Павел, 8а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58. Козицына Дарья, 8а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59. </a:t>
            </a:r>
            <a:r>
              <a:rPr lang="ru-RU" b="1" dirty="0" err="1">
                <a:solidFill>
                  <a:srgbClr val="002060"/>
                </a:solidFill>
              </a:rPr>
              <a:t>Буйлов</a:t>
            </a:r>
            <a:r>
              <a:rPr lang="ru-RU" b="1" dirty="0">
                <a:solidFill>
                  <a:srgbClr val="002060"/>
                </a:solidFill>
              </a:rPr>
              <a:t> Михаил, 8а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60.  </a:t>
            </a:r>
            <a:r>
              <a:rPr lang="ru-RU" b="1" dirty="0" err="1">
                <a:solidFill>
                  <a:srgbClr val="002060"/>
                </a:solidFill>
              </a:rPr>
              <a:t>Пепелин</a:t>
            </a:r>
            <a:r>
              <a:rPr lang="ru-RU" b="1" dirty="0">
                <a:solidFill>
                  <a:srgbClr val="002060"/>
                </a:solidFill>
              </a:rPr>
              <a:t> Роман, 8а класс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313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 10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61. </a:t>
            </a:r>
            <a:r>
              <a:rPr lang="ru-RU" sz="2800" b="1" dirty="0" err="1">
                <a:solidFill>
                  <a:srgbClr val="C00000"/>
                </a:solidFill>
              </a:rPr>
              <a:t>Жаркова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Светлана, </a:t>
            </a:r>
            <a:r>
              <a:rPr lang="ru-RU" sz="2800" b="1" dirty="0">
                <a:solidFill>
                  <a:srgbClr val="C00000"/>
                </a:solidFill>
              </a:rPr>
              <a:t>10 </a:t>
            </a:r>
            <a:r>
              <a:rPr lang="ru-RU" sz="2800" b="1" dirty="0" smtClean="0">
                <a:solidFill>
                  <a:srgbClr val="C00000"/>
                </a:solidFill>
              </a:rPr>
              <a:t>класс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62</a:t>
            </a:r>
            <a:r>
              <a:rPr lang="ru-RU" sz="2800" b="1" dirty="0">
                <a:solidFill>
                  <a:srgbClr val="C00000"/>
                </a:solidFill>
              </a:rPr>
              <a:t>. Медведева </a:t>
            </a:r>
            <a:r>
              <a:rPr lang="ru-RU" sz="2800" b="1" dirty="0" smtClean="0">
                <a:solidFill>
                  <a:srgbClr val="C00000"/>
                </a:solidFill>
              </a:rPr>
              <a:t>Полина, 10 </a:t>
            </a:r>
            <a:r>
              <a:rPr lang="ru-RU" sz="2800" b="1" dirty="0">
                <a:solidFill>
                  <a:srgbClr val="C00000"/>
                </a:solidFill>
              </a:rPr>
              <a:t>класс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63. </a:t>
            </a:r>
            <a:r>
              <a:rPr lang="ru-RU" sz="2800" b="1" dirty="0">
                <a:solidFill>
                  <a:srgbClr val="C00000"/>
                </a:solidFill>
              </a:rPr>
              <a:t>Тюрина Виктория</a:t>
            </a:r>
            <a:r>
              <a:rPr lang="ru-RU" sz="2800" b="1" dirty="0" smtClean="0">
                <a:solidFill>
                  <a:srgbClr val="C00000"/>
                </a:solidFill>
              </a:rPr>
              <a:t>, 10 класс</a:t>
            </a:r>
          </a:p>
          <a:p>
            <a:pPr marL="514350" indent="-514350">
              <a:buAutoNum type="arabicPeriod" startAt="64"/>
            </a:pPr>
            <a:r>
              <a:rPr lang="ru-RU" sz="2800" b="1" dirty="0">
                <a:solidFill>
                  <a:srgbClr val="C00000"/>
                </a:solidFill>
              </a:rPr>
              <a:t>Хуторная Евгения, </a:t>
            </a:r>
            <a:r>
              <a:rPr lang="ru-RU" sz="2800" b="1" dirty="0" smtClean="0">
                <a:solidFill>
                  <a:srgbClr val="C00000"/>
                </a:solidFill>
              </a:rPr>
              <a:t>10 класс</a:t>
            </a:r>
          </a:p>
          <a:p>
            <a:pPr marL="514350" indent="-514350">
              <a:buAutoNum type="arabicPeriod" startAt="64"/>
            </a:pP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Абызова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Алина, 10 класс</a:t>
            </a:r>
          </a:p>
          <a:p>
            <a:pPr marL="514350" indent="-514350">
              <a:buAutoNum type="arabicPeriod" startAt="64"/>
            </a:pP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Очкуренко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Ирина, 10 класс</a:t>
            </a:r>
          </a:p>
          <a:p>
            <a:pPr marL="514350" indent="-514350">
              <a:buAutoNum type="arabicPeriod" startAt="64"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Тарусина Елизавета, 10 класс</a:t>
            </a:r>
          </a:p>
          <a:p>
            <a:pPr marL="514350" indent="-514350">
              <a:buAutoNum type="arabicPeriod" startAt="64"/>
            </a:pP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Трёкина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Дарья, 10 класс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AutoNum type="arabicPeriod" startAt="11"/>
            </a:pPr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Медалисты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1520"/>
              </p:ext>
            </p:extLst>
          </p:nvPr>
        </p:nvGraphicFramePr>
        <p:xfrm>
          <a:off x="0" y="548680"/>
          <a:ext cx="9143999" cy="6336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36283"/>
                <a:gridCol w="1038113"/>
                <a:gridCol w="1224032"/>
                <a:gridCol w="1368036"/>
                <a:gridCol w="1575835"/>
                <a:gridCol w="1281884"/>
                <a:gridCol w="1219816"/>
              </a:tblGrid>
              <a:tr h="4928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Золотая медаль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Серебряная медаль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количество медалистов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выпускников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выпускников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2007-2008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5,25%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15,75%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15,3%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2010 -2011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2011- 2012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Почетный знак Губернатора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ЯО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     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Ларкина А.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3,7%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  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5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18,5%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Валькова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О.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Гандюхина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В., Киселев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В.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22%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2019 -2020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Васильева Д.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16,7%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2020-2021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Арюхова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В.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7 %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2021-2022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Плэчинтэ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Д.,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Растрепина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Д.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13,3%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26,7%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2022-2023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ЕГЭ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8494712" y="290671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6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Выбор экзаменов 11 класс в соответствии с профилем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415466"/>
              </p:ext>
            </p:extLst>
          </p:nvPr>
        </p:nvGraphicFramePr>
        <p:xfrm>
          <a:off x="0" y="1340767"/>
          <a:ext cx="9144001" cy="5018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9304"/>
                <a:gridCol w="2289304"/>
                <a:gridCol w="2011152"/>
                <a:gridCol w="2554241"/>
              </a:tblGrid>
              <a:tr h="553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профиль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предмет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Количество обучающихся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Количество  выбравших ЕГЭ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Социально-экономичекий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Обществознание (право, экономика)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</a:rPr>
                        <a:t>(100 % </a:t>
                      </a:r>
                      <a:r>
                        <a:rPr lang="ru-RU" sz="1800" kern="12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Гуманитарный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История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(50 %)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Гуманитарный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Литература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Физико-информационный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(33 %)</a:t>
                      </a:r>
                      <a:endParaRPr lang="ru-RU" sz="1800" dirty="0">
                        <a:effectLst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Физико-информационный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(117 %)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Химико-биологический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 (</a:t>
                      </a:r>
                      <a:r>
                        <a:rPr lang="ru-RU" sz="1800" kern="1200" dirty="0" smtClean="0">
                          <a:effectLst/>
                        </a:rPr>
                        <a:t>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Химико-биологический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(100 %)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  <a:tr h="548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Математика (профильная)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</a:rPr>
                        <a:t>12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(</a:t>
                      </a:r>
                      <a:r>
                        <a:rPr lang="ru-RU" sz="1800" kern="1200" dirty="0" smtClean="0">
                          <a:effectLst/>
                        </a:rPr>
                        <a:t>100 %)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1" marR="54111" marT="891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ЕГЭ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785892"/>
              </p:ext>
            </p:extLst>
          </p:nvPr>
        </p:nvGraphicFramePr>
        <p:xfrm>
          <a:off x="35496" y="620688"/>
          <a:ext cx="9108505" cy="7074359"/>
        </p:xfrm>
        <a:graphic>
          <a:graphicData uri="http://schemas.openxmlformats.org/drawingml/2006/table">
            <a:tbl>
              <a:tblPr firstRow="1" firstCol="1" bandRow="1"/>
              <a:tblGrid>
                <a:gridCol w="1397533"/>
                <a:gridCol w="865509"/>
                <a:gridCol w="821238"/>
                <a:gridCol w="821238"/>
                <a:gridCol w="853763"/>
                <a:gridCol w="880867"/>
                <a:gridCol w="692948"/>
                <a:gridCol w="693852"/>
                <a:gridCol w="693852"/>
                <a:gridCol w="698744"/>
                <a:gridCol w="688961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база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78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11(3)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34!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7!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(5)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(5)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22!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Ср. балл КСШ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</a:t>
                      </a:r>
                      <a:r>
                        <a:rPr lang="ru-R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54/100%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43/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</a:t>
                      </a: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(4,3)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58,7/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50,8/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2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Autofit/>
          </a:bodyPr>
          <a:lstStyle/>
          <a:p>
            <a:r>
              <a:rPr lang="ru-RU" b="1" dirty="0" smtClean="0"/>
              <a:t>Итоги года в сравнении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322872"/>
              </p:ext>
            </p:extLst>
          </p:nvPr>
        </p:nvGraphicFramePr>
        <p:xfrm>
          <a:off x="2" y="548681"/>
          <a:ext cx="9143997" cy="64392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517"/>
                <a:gridCol w="2160240"/>
                <a:gridCol w="1296144"/>
                <a:gridCol w="1152128"/>
                <a:gridCol w="1152128"/>
                <a:gridCol w="1440160"/>
                <a:gridCol w="1691680"/>
              </a:tblGrid>
              <a:tr h="531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2018-19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2020-21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2021-22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2022-23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классов (комплектов)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29 (31)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 них коррекции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 на начало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611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 них со справкой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70+2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 (45+6)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Выбыли в течение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 со справкой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Прибыли в течение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 со справкой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 на конец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620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685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8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 со справкой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 </a:t>
                      </a:r>
                      <a:r>
                        <a:rPr lang="ru-RU" sz="1600" dirty="0" smtClean="0"/>
                        <a:t>(10,3%)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 </a:t>
                      </a:r>
                      <a:r>
                        <a:rPr lang="ru-RU" sz="1600" dirty="0" smtClean="0"/>
                        <a:t>(8,2%)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 </a:t>
                      </a:r>
                      <a:r>
                        <a:rPr lang="ru-RU" sz="1600" dirty="0" smtClean="0"/>
                        <a:t>(7,9%)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 </a:t>
                      </a:r>
                      <a:r>
                        <a:rPr lang="ru-RU" sz="1600" dirty="0" smtClean="0"/>
                        <a:t>(7,9%)</a:t>
                      </a:r>
                      <a:endParaRPr lang="ru-RU" sz="1600" dirty="0"/>
                    </a:p>
                  </a:txBody>
                  <a:tcPr marL="68580" marR="68580" marT="0" marB="0"/>
                </a:tc>
              </a:tr>
              <a:tr h="413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Оставлены на повторный курс обучения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r>
                        <a:rPr lang="ru-RU" sz="1600" dirty="0" smtClean="0"/>
                        <a:t>(0,3%)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 </a:t>
                      </a:r>
                      <a:r>
                        <a:rPr lang="ru-RU" sz="1600" dirty="0" smtClean="0"/>
                        <a:t>(0,27%)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 </a:t>
                      </a:r>
                      <a:r>
                        <a:rPr lang="ru-RU" sz="1600" dirty="0" smtClean="0"/>
                        <a:t>(0,8%)</a:t>
                      </a:r>
                      <a:endParaRPr lang="ru-RU" sz="1600" dirty="0"/>
                    </a:p>
                  </a:txBody>
                  <a:tcPr marL="68580" marR="68580" marT="0" marB="0"/>
                </a:tc>
              </a:tr>
              <a:tr h="283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Переведены условно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 </a:t>
                      </a:r>
                      <a:r>
                        <a:rPr lang="ru-RU" sz="1600" dirty="0" smtClean="0"/>
                        <a:t>(7,7%)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</a:t>
                      </a:r>
                      <a:r>
                        <a:rPr lang="ru-RU" sz="1600" dirty="0" smtClean="0"/>
                        <a:t>(6,1%)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</a:t>
                      </a:r>
                      <a:r>
                        <a:rPr lang="ru-RU" sz="1600" dirty="0" smtClean="0"/>
                        <a:t>(5,3%)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 </a:t>
                      </a:r>
                      <a:r>
                        <a:rPr lang="ru-RU" sz="1600" dirty="0" smtClean="0"/>
                        <a:t>(5,4%)</a:t>
                      </a:r>
                      <a:endParaRPr lang="ru-RU" sz="1600" dirty="0"/>
                    </a:p>
                  </a:txBody>
                  <a:tcPr marL="68580" marR="68580" marT="0" marB="0"/>
                </a:tc>
              </a:tr>
              <a:tr h="275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Окончили учебный год на «5»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% к общему количеству </a:t>
                      </a:r>
                      <a:r>
                        <a:rPr lang="ru-RU" sz="1200" dirty="0" err="1">
                          <a:effectLst/>
                        </a:rPr>
                        <a:t>аттестующихся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9,6%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11,6%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9,7%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11,2%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Окончили учебный год на «4» и «5»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162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204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221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% к общему количеству </a:t>
                      </a:r>
                      <a:r>
                        <a:rPr lang="ru-RU" sz="1200" dirty="0" err="1">
                          <a:effectLst/>
                        </a:rPr>
                        <a:t>аттестующихся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30,4%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40,5%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34,5%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32,6%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5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обучения (в 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40%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52,1%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44,2%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43,8%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41,3%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52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Награждены похвальным листом (круглые отличники)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(29)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(29)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(30)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29200"/>
              </p:ext>
            </p:extLst>
          </p:nvPr>
        </p:nvGraphicFramePr>
        <p:xfrm>
          <a:off x="35496" y="1294531"/>
          <a:ext cx="9073008" cy="3666385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936104"/>
                <a:gridCol w="864096"/>
                <a:gridCol w="860906"/>
                <a:gridCol w="857091"/>
                <a:gridCol w="658267"/>
                <a:gridCol w="720080"/>
                <a:gridCol w="720080"/>
                <a:gridCol w="720080"/>
                <a:gridCol w="648072"/>
                <a:gridCol w="864096"/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база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КСШ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</a:t>
                      </a:r>
                      <a:r>
                        <a:rPr lang="ru-R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КСШ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</a:t>
                      </a: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(4,3)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58,7/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50,8/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63/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980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800" b="1" i="1" dirty="0" smtClean="0"/>
              <a:t>Результаты ГИА – 9 в форме ОГЭ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0822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315344"/>
              </p:ext>
            </p:extLst>
          </p:nvPr>
        </p:nvGraphicFramePr>
        <p:xfrm>
          <a:off x="2735" y="-150804"/>
          <a:ext cx="9144000" cy="7008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700"/>
                <a:gridCol w="1146520"/>
                <a:gridCol w="1071708"/>
                <a:gridCol w="1152128"/>
                <a:gridCol w="1008112"/>
                <a:gridCol w="936104"/>
                <a:gridCol w="2123728"/>
              </a:tblGrid>
              <a:tr h="61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сдающих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Средний балл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Средняя отметка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Справля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емость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Кач</a:t>
                      </a:r>
                      <a:r>
                        <a:rPr lang="ru-RU" sz="1800" dirty="0">
                          <a:effectLst/>
                        </a:rPr>
                        <a:t>-во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Мах. балл/ «5»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68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(25,1)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3,8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67,6%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33-Ветрова А.</a:t>
                      </a:r>
                      <a:r>
                        <a:rPr lang="ru-RU" sz="1800" dirty="0">
                          <a:effectLst/>
                        </a:rPr>
                        <a:t>/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«</a:t>
                      </a:r>
                      <a:r>
                        <a:rPr lang="ru-RU" sz="1800" dirty="0">
                          <a:effectLst/>
                        </a:rPr>
                        <a:t>5» -</a:t>
                      </a:r>
                      <a:r>
                        <a:rPr lang="ru-RU" sz="1800" dirty="0" smtClean="0">
                          <a:effectLst/>
                        </a:rPr>
                        <a:t>5: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r>
                        <a:rPr lang="ru-RU" sz="1800" b="1" dirty="0">
                          <a:effectLst/>
                        </a:rPr>
                        <a:t>Никифоров</a:t>
                      </a:r>
                      <a:r>
                        <a:rPr lang="ru-RU" sz="1800" dirty="0">
                          <a:effectLst/>
                        </a:rPr>
                        <a:t> (32), </a:t>
                      </a:r>
                      <a:r>
                        <a:rPr lang="ru-RU" sz="1800" b="1" dirty="0" err="1">
                          <a:effectLst/>
                        </a:rPr>
                        <a:t>Гришнякова</a:t>
                      </a:r>
                      <a:r>
                        <a:rPr lang="ru-RU" sz="1800" dirty="0">
                          <a:effectLst/>
                        </a:rPr>
                        <a:t> (31), </a:t>
                      </a:r>
                      <a:r>
                        <a:rPr lang="ru-RU" sz="1800" b="1" dirty="0" err="1" smtClean="0">
                          <a:effectLst/>
                        </a:rPr>
                        <a:t>Гулюкин</a:t>
                      </a:r>
                      <a:r>
                        <a:rPr lang="ru-RU" sz="1800" dirty="0" smtClean="0">
                          <a:effectLst/>
                        </a:rPr>
                        <a:t> (30), </a:t>
                      </a:r>
                      <a:r>
                        <a:rPr lang="ru-RU" sz="1800" b="1" dirty="0">
                          <a:effectLst/>
                        </a:rPr>
                        <a:t>Смирнова </a:t>
                      </a:r>
                      <a:r>
                        <a:rPr lang="ru-RU" sz="1800" b="1" dirty="0" err="1">
                          <a:effectLst/>
                        </a:rPr>
                        <a:t>Ав</a:t>
                      </a:r>
                      <a:r>
                        <a:rPr lang="ru-RU" sz="1800" dirty="0">
                          <a:effectLst/>
                        </a:rPr>
                        <a:t>.(30)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13,3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(13,9)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3,36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97%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39,3%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</a:t>
                      </a:r>
                      <a:r>
                        <a:rPr lang="ru-RU" sz="1800" b="1" dirty="0">
                          <a:effectLst/>
                        </a:rPr>
                        <a:t>Никифоров </a:t>
                      </a:r>
                      <a:r>
                        <a:rPr lang="ru-RU" sz="1800" dirty="0">
                          <a:effectLst/>
                        </a:rPr>
                        <a:t>(23 б.)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11,2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(10,8)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3,48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92%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54%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</a:t>
                      </a:r>
                      <a:r>
                        <a:rPr lang="ru-RU" sz="1800" b="1" dirty="0">
                          <a:effectLst/>
                        </a:rPr>
                        <a:t>Лебедев Д., </a:t>
                      </a:r>
                      <a:r>
                        <a:rPr lang="ru-RU" sz="1800" b="1" dirty="0" err="1">
                          <a:effectLst/>
                        </a:rPr>
                        <a:t>Тигарев</a:t>
                      </a:r>
                      <a:r>
                        <a:rPr lang="ru-RU" sz="1800" b="1" dirty="0">
                          <a:effectLst/>
                        </a:rPr>
                        <a:t> И.</a:t>
                      </a:r>
                      <a:r>
                        <a:rPr lang="ru-RU" sz="1800" dirty="0">
                          <a:effectLst/>
                        </a:rPr>
                        <a:t> (16 б.)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16,7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(18,7)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3,16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79%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36,8%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Обществозна-ние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23,5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(21,8)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3,5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87,5%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50%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</a:t>
                      </a:r>
                      <a:r>
                        <a:rPr lang="ru-RU" sz="1800" b="1" dirty="0" err="1">
                          <a:effectLst/>
                        </a:rPr>
                        <a:t>Гришнякова</a:t>
                      </a:r>
                      <a:r>
                        <a:rPr lang="ru-RU" sz="1800" b="1" dirty="0">
                          <a:effectLst/>
                        </a:rPr>
                        <a:t> В</a:t>
                      </a:r>
                      <a:r>
                        <a:rPr lang="ru-RU" sz="1800" dirty="0">
                          <a:effectLst/>
                        </a:rPr>
                        <a:t>. (34 б.)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(33)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4,2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</a:t>
                      </a:r>
                      <a:r>
                        <a:rPr lang="ru-RU" sz="1800" b="1" dirty="0">
                          <a:effectLst/>
                        </a:rPr>
                        <a:t>Сысоев Е.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(32 б.)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(31,9)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4,2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B050"/>
                          </a:solidFill>
                          <a:effectLst/>
                        </a:rPr>
                        <a:t>100%</a:t>
                      </a:r>
                      <a:endParaRPr lang="ru-RU" sz="18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</a:t>
                      </a:r>
                      <a:r>
                        <a:rPr lang="ru-RU" sz="1800" b="1" dirty="0" err="1">
                          <a:effectLst/>
                        </a:rPr>
                        <a:t>Растрепин</a:t>
                      </a:r>
                      <a:r>
                        <a:rPr lang="ru-RU" sz="1800" b="1" dirty="0">
                          <a:effectLst/>
                        </a:rPr>
                        <a:t> М. </a:t>
                      </a:r>
                      <a:r>
                        <a:rPr lang="ru-RU" sz="1800" dirty="0">
                          <a:effectLst/>
                        </a:rPr>
                        <a:t>(38 б.)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История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21 </a:t>
                      </a:r>
                      <a:r>
                        <a:rPr lang="ru-RU" sz="1800" b="0" dirty="0" smtClean="0">
                          <a:effectLst/>
                        </a:rPr>
                        <a:t>(30)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25 </a:t>
                      </a:r>
                      <a:r>
                        <a:rPr lang="ru-RU" sz="1800" b="0" dirty="0" smtClean="0">
                          <a:effectLst/>
                        </a:rPr>
                        <a:t>(24,7)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«5» 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28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5-е классы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91977"/>
              </p:ext>
            </p:extLst>
          </p:nvPr>
        </p:nvGraphicFramePr>
        <p:xfrm>
          <a:off x="107503" y="980729"/>
          <a:ext cx="8928993" cy="5256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0636"/>
                <a:gridCol w="1523958"/>
                <a:gridCol w="1434313"/>
                <a:gridCol w="1376923"/>
                <a:gridCol w="1258296"/>
                <a:gridCol w="1258296"/>
                <a:gridCol w="1136571"/>
              </a:tblGrid>
              <a:tr h="51414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2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506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2022-2023</a:t>
                      </a:r>
                      <a:r>
                        <a:rPr lang="ru-RU" sz="1800" b="1" baseline="0" dirty="0" smtClean="0">
                          <a:effectLst/>
                        </a:rPr>
                        <a:t>   учебный год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5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44,4%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5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б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63%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96,2%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61,6%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70,4%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5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в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70,4%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83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5-е классы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5а класс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Отличники:</a:t>
            </a:r>
            <a:r>
              <a:rPr lang="ru-RU" sz="2000" dirty="0" smtClean="0"/>
              <a:t> Курганова Элина</a:t>
            </a:r>
          </a:p>
          <a:p>
            <a:endParaRPr lang="ru-RU" sz="2000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5б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  Отличники:</a:t>
            </a:r>
            <a:r>
              <a:rPr lang="ru-RU" sz="2000" dirty="0" smtClean="0"/>
              <a:t> </a:t>
            </a:r>
            <a:r>
              <a:rPr lang="ru-RU" sz="2000" dirty="0"/>
              <a:t>Балашова Анастасия, </a:t>
            </a:r>
            <a:r>
              <a:rPr lang="ru-RU" sz="2000" dirty="0" smtClean="0"/>
              <a:t>Лапин </a:t>
            </a:r>
            <a:r>
              <a:rPr lang="ru-RU" sz="2000" dirty="0"/>
              <a:t>Егор,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</a:t>
            </a:r>
            <a:r>
              <a:rPr lang="ru-RU" sz="2000" dirty="0" err="1" smtClean="0"/>
              <a:t>Моткова</a:t>
            </a:r>
            <a:r>
              <a:rPr lang="ru-RU" sz="2000" dirty="0" smtClean="0"/>
              <a:t> Алиса, Смирнова Ксения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b="1" dirty="0" smtClean="0">
                <a:solidFill>
                  <a:srgbClr val="C00000"/>
                </a:solidFill>
              </a:rPr>
              <a:t>5в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   Отличники:</a:t>
            </a:r>
            <a:r>
              <a:rPr lang="ru-RU" sz="2000" dirty="0" smtClean="0"/>
              <a:t> </a:t>
            </a:r>
            <a:r>
              <a:rPr lang="ru-RU" sz="2000" dirty="0"/>
              <a:t>Антонова Александра, </a:t>
            </a:r>
            <a:r>
              <a:rPr lang="ru-RU" sz="2000" dirty="0" smtClean="0"/>
              <a:t>Бирюкова Виктория,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Бирюкова </a:t>
            </a:r>
            <a:r>
              <a:rPr lang="ru-RU" sz="2000" dirty="0"/>
              <a:t>Вероника, </a:t>
            </a:r>
            <a:r>
              <a:rPr lang="ru-RU" sz="2000" dirty="0" smtClean="0"/>
              <a:t> </a:t>
            </a:r>
            <a:r>
              <a:rPr lang="ru-RU" sz="2000" dirty="0" err="1"/>
              <a:t>Реут</a:t>
            </a:r>
            <a:r>
              <a:rPr lang="ru-RU" sz="2000" dirty="0"/>
              <a:t> Арсений, </a:t>
            </a:r>
            <a:r>
              <a:rPr lang="ru-RU" sz="2000" dirty="0" smtClean="0"/>
              <a:t>Хохлов </a:t>
            </a:r>
            <a:r>
              <a:rPr lang="ru-RU" sz="2000" dirty="0" smtClean="0"/>
              <a:t>Матвей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2636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b="1" dirty="0"/>
              <a:t>Задачи на </a:t>
            </a:r>
            <a:r>
              <a:rPr lang="ru-RU" sz="3200" b="1" dirty="0" smtClean="0"/>
              <a:t>2023-2024 </a:t>
            </a:r>
            <a:r>
              <a:rPr lang="ru-RU" sz="3200" b="1" dirty="0"/>
              <a:t>учебный 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86616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Поиск путей  повышения качества обучения в основной школе, в том числе при прохождении ГИА-9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Сохранение и увеличение количества отличников, особенно в основной школе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Успешное прохождение ВПР в начальной и основной школе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Сокращение количества условно переведенных обучающихся по итогам промежуточной аттестации (увеличение % выполнения гос. стандарта  по итогам промежуточной аттестации)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Восстановление и сохранение высоких позиций при прохождении итоговой аттестации в 11 классах</a:t>
            </a:r>
          </a:p>
          <a:p>
            <a:r>
              <a:rPr lang="ru-RU" sz="2400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Аттестаты с отличием в 9 классе, медали и Почётный знак Губернатора ЯО в 11 классе</a:t>
            </a:r>
          </a:p>
        </p:txBody>
      </p:sp>
    </p:spTree>
    <p:extLst>
      <p:ext uri="{BB962C8B-B14F-4D97-AF65-F5344CB8AC3E}">
        <p14:creationId xmlns:p14="http://schemas.microsoft.com/office/powerpoint/2010/main" val="418585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Выполнение государственного стандарта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65244"/>
              </p:ext>
            </p:extLst>
          </p:nvPr>
        </p:nvGraphicFramePr>
        <p:xfrm>
          <a:off x="0" y="674381"/>
          <a:ext cx="9143999" cy="62090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75656"/>
                <a:gridCol w="792088"/>
                <a:gridCol w="720080"/>
                <a:gridCol w="792088"/>
                <a:gridCol w="792088"/>
                <a:gridCol w="792088"/>
                <a:gridCol w="792088"/>
                <a:gridCol w="720080"/>
                <a:gridCol w="720081"/>
                <a:gridCol w="720079"/>
                <a:gridCol w="827583"/>
              </a:tblGrid>
              <a:tr h="386036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Ступени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Учебный год</a:t>
                      </a:r>
                    </a:p>
                  </a:txBody>
                  <a:tcPr marL="56593" marR="56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2018-2019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2019-2020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дистант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2020-2021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2021-2022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2022-2023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Справляемость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Справляемость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Справляемость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4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 условно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itchFamily="18" charset="0"/>
                        </a:rPr>
                        <a:t>98%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55%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73%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96,3%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97,4%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55,4%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96,3%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58,6%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ООО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87%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28,3%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99,4%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39,4%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89,5%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36,7%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90,7%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36,7%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92,6%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30,8%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СОО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94%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itchFamily="18" charset="0"/>
                        </a:rPr>
                        <a:t>44,4%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41%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97,8%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34,8%</a:t>
                      </a:r>
                      <a:endParaRPr lang="ru-RU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100%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36%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98%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34,8%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 школе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800" b="1" dirty="0" smtClean="0">
                        <a:solidFill>
                          <a:srgbClr val="00B05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92,3%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(48 чел)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40%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51,6%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+mn-lt"/>
                          <a:cs typeface="Times New Roman" panose="02020603050405020304" pitchFamily="18" charset="0"/>
                        </a:rPr>
                        <a:t>93,7%</a:t>
                      </a:r>
                    </a:p>
                    <a:p>
                      <a:r>
                        <a:rPr lang="ru-RU" sz="1200" b="1" dirty="0" smtClean="0">
                          <a:latin typeface="+mn-lt"/>
                          <a:cs typeface="Times New Roman" panose="02020603050405020304" pitchFamily="18" charset="0"/>
                        </a:rPr>
                        <a:t>(43 чел)</a:t>
                      </a:r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44,2%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94,3%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(42 чел)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43,8%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94,6%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(41 чел.)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41,3%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6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Качество обучения по параллелям</a:t>
            </a:r>
            <a:endParaRPr lang="ru-RU" sz="4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72139"/>
              </p:ext>
            </p:extLst>
          </p:nvPr>
        </p:nvGraphicFramePr>
        <p:xfrm>
          <a:off x="251518" y="1417639"/>
          <a:ext cx="8640962" cy="4891681"/>
        </p:xfrm>
        <a:graphic>
          <a:graphicData uri="http://schemas.openxmlformats.org/drawingml/2006/table">
            <a:tbl>
              <a:tblPr/>
              <a:tblGrid>
                <a:gridCol w="730442"/>
                <a:gridCol w="816559"/>
                <a:gridCol w="810334"/>
                <a:gridCol w="810334"/>
                <a:gridCol w="810334"/>
                <a:gridCol w="810334"/>
                <a:gridCol w="810334"/>
                <a:gridCol w="810334"/>
                <a:gridCol w="736667"/>
                <a:gridCol w="736667"/>
                <a:gridCol w="758623"/>
              </a:tblGrid>
              <a:tr h="1463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8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классы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класс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2021-22 </a:t>
                      </a:r>
                    </a:p>
                    <a:p>
                      <a:r>
                        <a:rPr lang="ru-RU" sz="1600" dirty="0" smtClean="0"/>
                        <a:t>уч. год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51,4%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58,8%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57,3%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54,8%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38,8%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27,7%</a:t>
                      </a:r>
                      <a:endParaRPr lang="ru-RU" sz="1800" b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16,7%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22.2%</a:t>
                      </a:r>
                      <a:endParaRPr lang="ru-RU" sz="1800" b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2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2022-23</a:t>
                      </a:r>
                    </a:p>
                    <a:p>
                      <a:r>
                        <a:rPr lang="ru-RU" sz="1600" dirty="0" smtClean="0"/>
                        <a:t> уч. год</a:t>
                      </a:r>
                      <a:endParaRPr lang="ru-RU" sz="1600" dirty="0"/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41,4%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47%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37,5%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39%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25,3%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24%</a:t>
                      </a:r>
                      <a:endParaRPr lang="ru-RU" sz="1800" b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17,6%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53,6%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16,7%</a:t>
                      </a:r>
                      <a:endParaRPr lang="ru-RU" sz="1800" b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РВГ 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РВГ 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7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38%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57%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50%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66340"/>
              </p:ext>
            </p:extLst>
          </p:nvPr>
        </p:nvGraphicFramePr>
        <p:xfrm>
          <a:off x="0" y="-1179511"/>
          <a:ext cx="9154168" cy="804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869"/>
                <a:gridCol w="1551876"/>
                <a:gridCol w="1460589"/>
                <a:gridCol w="1402148"/>
                <a:gridCol w="1281349"/>
                <a:gridCol w="1281349"/>
                <a:gridCol w="1218988"/>
              </a:tblGrid>
              <a:tr h="32471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1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60,7%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7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77,8%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7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96,4%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64,3%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7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92%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52%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0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91,3%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30,4%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82%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36,4%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0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68,2%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66,7%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2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56,5%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62,5%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1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44,4%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4 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63%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96,2%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61,6%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70,4%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6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4 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70,4%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12832"/>
              </p:ext>
            </p:extLst>
          </p:nvPr>
        </p:nvGraphicFramePr>
        <p:xfrm>
          <a:off x="26029" y="-1032525"/>
          <a:ext cx="9082475" cy="5469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805"/>
                <a:gridCol w="1550153"/>
                <a:gridCol w="1458967"/>
                <a:gridCol w="1400591"/>
                <a:gridCol w="1279926"/>
                <a:gridCol w="1279926"/>
                <a:gridCol w="1156107"/>
              </a:tblGrid>
              <a:tr h="45418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9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185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2020-2021</a:t>
                      </a:r>
                      <a:r>
                        <a:rPr lang="ru-RU" sz="1800" b="1" baseline="0" dirty="0" smtClean="0">
                          <a:effectLst/>
                        </a:rPr>
                        <a:t>   учебный год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б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в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52,4%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55%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г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43%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64%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8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28963"/>
              </p:ext>
            </p:extLst>
          </p:nvPr>
        </p:nvGraphicFramePr>
        <p:xfrm>
          <a:off x="26029" y="-1032525"/>
          <a:ext cx="9144002" cy="4610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805"/>
                <a:gridCol w="1550153"/>
                <a:gridCol w="1458967"/>
                <a:gridCol w="1400591"/>
                <a:gridCol w="1279926"/>
                <a:gridCol w="1279926"/>
                <a:gridCol w="1217634"/>
              </a:tblGrid>
              <a:tr h="39055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655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8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58,6%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8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4 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77%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1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4 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48%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  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1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74604"/>
              </p:ext>
            </p:extLst>
          </p:nvPr>
        </p:nvGraphicFramePr>
        <p:xfrm>
          <a:off x="0" y="-1107503"/>
          <a:ext cx="9144000" cy="8089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78"/>
                <a:gridCol w="1080118"/>
                <a:gridCol w="1152128"/>
                <a:gridCol w="1250049"/>
                <a:gridCol w="1010740"/>
                <a:gridCol w="1010740"/>
                <a:gridCol w="904935"/>
                <a:gridCol w="1018163"/>
                <a:gridCol w="961549"/>
              </a:tblGrid>
              <a:tr h="67162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5 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6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7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96,3%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37%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40,7%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89%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29,6%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23%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89%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37%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40,7%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30,4%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6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95%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95%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27,3%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9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91%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34,8%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1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91,3 %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34,8%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83%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25%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746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95,5%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79%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16,7%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644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91%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34,8%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191053"/>
              </p:ext>
            </p:extLst>
          </p:nvPr>
        </p:nvGraphicFramePr>
        <p:xfrm>
          <a:off x="1" y="0"/>
          <a:ext cx="9139734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309"/>
                <a:gridCol w="699346"/>
                <a:gridCol w="745169"/>
                <a:gridCol w="694991"/>
                <a:gridCol w="720080"/>
                <a:gridCol w="648072"/>
                <a:gridCol w="720080"/>
                <a:gridCol w="648072"/>
                <a:gridCol w="720080"/>
                <a:gridCol w="720080"/>
                <a:gridCol w="648072"/>
                <a:gridCol w="648072"/>
                <a:gridCol w="751311"/>
              </a:tblGrid>
              <a:tr h="6283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</a:tr>
              <a:tr h="912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97%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46,7%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97%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44,8%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62%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59,3%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69%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19,3%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53,8%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7,4%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1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74%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16%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90,5%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9,5%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1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81%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23,8%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12730</TotalTime>
  <Words>2445</Words>
  <Application>Microsoft Office PowerPoint</Application>
  <PresentationFormat>Экран (4:3)</PresentationFormat>
  <Paragraphs>1170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Анализ  учебно-воспитательной работы  за 2022-2023 учебный год</vt:lpstr>
      <vt:lpstr>Итоги года в сравнении</vt:lpstr>
      <vt:lpstr>Выполнение государственного стандарта</vt:lpstr>
      <vt:lpstr>Качество обучения по параллелям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Отличники 2-3 классы</vt:lpstr>
      <vt:lpstr>Отличники 4 классы</vt:lpstr>
      <vt:lpstr>Отличники 5-6 классы</vt:lpstr>
      <vt:lpstr>Отличники 7-8 классы</vt:lpstr>
      <vt:lpstr>Отличники 10 класс</vt:lpstr>
      <vt:lpstr>Медалисты</vt:lpstr>
      <vt:lpstr>Результаты ЕГЭ</vt:lpstr>
      <vt:lpstr>Выбор экзаменов 11 класс в соответствии с профилем</vt:lpstr>
      <vt:lpstr>Результаты ЕГЭ</vt:lpstr>
      <vt:lpstr>Презентация PowerPoint</vt:lpstr>
      <vt:lpstr>Презентация PowerPoint</vt:lpstr>
      <vt:lpstr>Презентация PowerPoint</vt:lpstr>
      <vt:lpstr>5-е классы</vt:lpstr>
      <vt:lpstr>5-е классы</vt:lpstr>
      <vt:lpstr>Задачи на 2023-2024 учебный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учебно-воспитательной работы  за 2012-2013 учебный год</dc:title>
  <dc:creator>1</dc:creator>
  <cp:lastModifiedBy>PC</cp:lastModifiedBy>
  <cp:revision>576</cp:revision>
  <dcterms:created xsi:type="dcterms:W3CDTF">2013-08-28T08:01:34Z</dcterms:created>
  <dcterms:modified xsi:type="dcterms:W3CDTF">2024-04-17T06:26:07Z</dcterms:modified>
</cp:coreProperties>
</file>