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9" r:id="rId2"/>
  </p:sldMasterIdLst>
  <p:notesMasterIdLst>
    <p:notesMasterId r:id="rId13"/>
  </p:notesMasterIdLst>
  <p:handoutMasterIdLst>
    <p:handoutMasterId r:id="rId14"/>
  </p:handoutMasterIdLst>
  <p:sldIdLst>
    <p:sldId id="616" r:id="rId3"/>
    <p:sldId id="800" r:id="rId4"/>
    <p:sldId id="813" r:id="rId5"/>
    <p:sldId id="803" r:id="rId6"/>
    <p:sldId id="802" r:id="rId7"/>
    <p:sldId id="801" r:id="rId8"/>
    <p:sldId id="804" r:id="rId9"/>
    <p:sldId id="805" r:id="rId10"/>
    <p:sldId id="811" r:id="rId11"/>
    <p:sldId id="798" r:id="rId12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7E0F52-461B-4ADE-BA28-20A918E23251}">
          <p14:sldIdLst>
            <p14:sldId id="616"/>
            <p14:sldId id="800"/>
            <p14:sldId id="813"/>
            <p14:sldId id="803"/>
            <p14:sldId id="802"/>
            <p14:sldId id="801"/>
            <p14:sldId id="804"/>
            <p14:sldId id="805"/>
            <p14:sldId id="811"/>
            <p14:sldId id="7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55">
          <p15:clr>
            <a:srgbClr val="A4A3A4"/>
          </p15:clr>
        </p15:guide>
        <p15:guide id="2" orient="horz" pos="2976">
          <p15:clr>
            <a:srgbClr val="A4A3A4"/>
          </p15:clr>
        </p15:guide>
        <p15:guide id="3" orient="horz" pos="3249">
          <p15:clr>
            <a:srgbClr val="A4A3A4"/>
          </p15:clr>
        </p15:guide>
        <p15:guide id="4" orient="horz" pos="2251">
          <p15:clr>
            <a:srgbClr val="A4A3A4"/>
          </p15:clr>
        </p15:guide>
        <p15:guide id="5" pos="2880">
          <p15:clr>
            <a:srgbClr val="A4A3A4"/>
          </p15:clr>
        </p15:guide>
        <p15:guide id="6" pos="5656">
          <p15:clr>
            <a:srgbClr val="A4A3A4"/>
          </p15:clr>
        </p15:guide>
        <p15:guide id="7" pos="183">
          <p15:clr>
            <a:srgbClr val="A4A3A4"/>
          </p15:clr>
        </p15:guide>
        <p15:guide id="8" pos="22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336600"/>
    <a:srgbClr val="CCFFCC"/>
    <a:srgbClr val="4DB129"/>
    <a:srgbClr val="CEE6B8"/>
    <a:srgbClr val="8DCA5A"/>
    <a:srgbClr val="7DC244"/>
    <a:srgbClr val="FFDA65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 autoAdjust="0"/>
    <p:restoredTop sz="97314" autoAdjust="0"/>
  </p:normalViewPr>
  <p:slideViewPr>
    <p:cSldViewPr showGuides="1">
      <p:cViewPr varScale="1">
        <p:scale>
          <a:sx n="87" d="100"/>
          <a:sy n="87" d="100"/>
        </p:scale>
        <p:origin x="1650" y="78"/>
      </p:cViewPr>
      <p:guideLst>
        <p:guide orient="horz" pos="755"/>
        <p:guide orient="horz" pos="2976"/>
        <p:guide orient="horz" pos="3249"/>
        <p:guide orient="horz" pos="2251"/>
        <p:guide pos="2880"/>
        <p:guide pos="5656"/>
        <p:guide pos="183"/>
        <p:guide pos="22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286" y="-120"/>
      </p:cViewPr>
      <p:guideLst>
        <p:guide orient="horz" pos="3134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6"/>
            <a:ext cx="2948565" cy="496564"/>
          </a:xfrm>
          <a:prstGeom prst="rect">
            <a:avLst/>
          </a:prstGeom>
        </p:spPr>
        <p:txBody>
          <a:bodyPr vert="horz" lIns="93084" tIns="46542" rIns="93084" bIns="4654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447" y="6"/>
            <a:ext cx="2948565" cy="496564"/>
          </a:xfrm>
          <a:prstGeom prst="rect">
            <a:avLst/>
          </a:prstGeom>
        </p:spPr>
        <p:txBody>
          <a:bodyPr vert="horz" lIns="93084" tIns="46542" rIns="93084" bIns="46542" rtlCol="0"/>
          <a:lstStyle>
            <a:lvl1pPr algn="r">
              <a:defRPr sz="1200"/>
            </a:lvl1pPr>
          </a:lstStyle>
          <a:p>
            <a:fld id="{908B84F9-F757-4862-BC0F-0848C5D9C724}" type="datetimeFigureOut">
              <a:rPr lang="ru-RU" smtClean="0"/>
              <a:pPr/>
              <a:t>13.12.2019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0" y="9445937"/>
            <a:ext cx="2948565" cy="496564"/>
          </a:xfrm>
          <a:prstGeom prst="rect">
            <a:avLst/>
          </a:prstGeom>
        </p:spPr>
        <p:txBody>
          <a:bodyPr vert="horz" lIns="93084" tIns="46542" rIns="93084" bIns="4654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447" y="9445937"/>
            <a:ext cx="2948565" cy="496564"/>
          </a:xfrm>
          <a:prstGeom prst="rect">
            <a:avLst/>
          </a:prstGeom>
        </p:spPr>
        <p:txBody>
          <a:bodyPr vert="horz" lIns="93084" tIns="46542" rIns="93084" bIns="46542" rtlCol="0" anchor="b"/>
          <a:lstStyle>
            <a:lvl1pPr algn="r">
              <a:defRPr sz="1200"/>
            </a:lvl1pPr>
          </a:lstStyle>
          <a:p>
            <a:fld id="{6FBDBE96-7C64-4A2F-A665-7F6E40D504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970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" y="13"/>
            <a:ext cx="2949097" cy="497205"/>
          </a:xfrm>
          <a:prstGeom prst="rect">
            <a:avLst/>
          </a:prstGeom>
        </p:spPr>
        <p:txBody>
          <a:bodyPr vert="horz" lIns="96382" tIns="48190" rIns="96382" bIns="4819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52" y="13"/>
            <a:ext cx="2949097" cy="497205"/>
          </a:xfrm>
          <a:prstGeom prst="rect">
            <a:avLst/>
          </a:prstGeom>
        </p:spPr>
        <p:txBody>
          <a:bodyPr vert="horz" lIns="96382" tIns="48190" rIns="96382" bIns="48190" rtlCol="0"/>
          <a:lstStyle>
            <a:lvl1pPr algn="r">
              <a:defRPr sz="1200"/>
            </a:lvl1pPr>
          </a:lstStyle>
          <a:p>
            <a:fld id="{64079262-E61E-4D45-ABD1-EA893D1DD60A}" type="datetimeFigureOut">
              <a:rPr lang="ru-RU" smtClean="0"/>
              <a:pPr/>
              <a:t>13.12.2019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7713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82" tIns="48190" rIns="96382" bIns="4819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23455"/>
            <a:ext cx="5444490" cy="4474844"/>
          </a:xfrm>
          <a:prstGeom prst="rect">
            <a:avLst/>
          </a:prstGeom>
        </p:spPr>
        <p:txBody>
          <a:bodyPr vert="horz" lIns="96382" tIns="48190" rIns="96382" bIns="4819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" y="9445179"/>
            <a:ext cx="2949097" cy="497205"/>
          </a:xfrm>
          <a:prstGeom prst="rect">
            <a:avLst/>
          </a:prstGeom>
        </p:spPr>
        <p:txBody>
          <a:bodyPr vert="horz" lIns="96382" tIns="48190" rIns="96382" bIns="4819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52" y="9445179"/>
            <a:ext cx="2949097" cy="497205"/>
          </a:xfrm>
          <a:prstGeom prst="rect">
            <a:avLst/>
          </a:prstGeom>
        </p:spPr>
        <p:txBody>
          <a:bodyPr vert="horz" lIns="96382" tIns="48190" rIns="96382" bIns="48190" rtlCol="0" anchor="b"/>
          <a:lstStyle>
            <a:lvl1pPr algn="r">
              <a:defRPr sz="1200"/>
            </a:lvl1pPr>
          </a:lstStyle>
          <a:p>
            <a:fld id="{37884904-3C08-4246-B9D3-7346025178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86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2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7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8.png"/><Relationship Id="rId11" Type="http://schemas.openxmlformats.org/officeDocument/2006/relationships/image" Target="../media/image32.jpeg"/><Relationship Id="rId5" Type="http://schemas.openxmlformats.org/officeDocument/2006/relationships/image" Target="../media/image27.png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35" y="4509120"/>
            <a:ext cx="2773660" cy="223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76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754562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6" y="2204864"/>
            <a:ext cx="423068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956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5761037" cy="464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06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5099050" cy="478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1173162" cy="100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27" y="1290217"/>
            <a:ext cx="1362075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04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764704"/>
            <a:ext cx="5026025" cy="542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06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124744"/>
            <a:ext cx="4986337" cy="516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4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3"/>
            <a:ext cx="5099050" cy="42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4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5761037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4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144465"/>
            <a:ext cx="4827587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4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a.kazachkov\Desktop\слайды_Страница_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836712"/>
            <a:ext cx="4152158" cy="389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64460" y="3660748"/>
            <a:ext cx="1247914" cy="15813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97888" y="5240523"/>
            <a:ext cx="1096731" cy="13134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751282" y="2277163"/>
            <a:ext cx="922184" cy="13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64460" y="3660748"/>
            <a:ext cx="1247914" cy="15813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7888" y="5240523"/>
            <a:ext cx="1096731" cy="13134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51282" y="2277163"/>
            <a:ext cx="922184" cy="1377391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6964"/>
            <a:ext cx="4754562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8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00" y="4221090"/>
            <a:ext cx="2358479" cy="25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945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823" y="129996"/>
            <a:ext cx="29047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17455"/>
            <a:ext cx="1510464" cy="40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417997"/>
            <a:ext cx="33099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5"/>
            <a:ext cx="13589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712" y="1844825"/>
            <a:ext cx="167005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 userDrawn="1"/>
        </p:nvGrpSpPr>
        <p:grpSpPr>
          <a:xfrm>
            <a:off x="899592" y="4005064"/>
            <a:ext cx="1477962" cy="1466851"/>
            <a:chOff x="899592" y="4005064"/>
            <a:chExt cx="1477962" cy="1466850"/>
          </a:xfrm>
        </p:grpSpPr>
        <p:pic>
          <p:nvPicPr>
            <p:cNvPr id="10244" name="Picture 4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005064"/>
              <a:ext cx="1477962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 userDrawn="1"/>
          </p:nvSpPr>
          <p:spPr bwMode="auto">
            <a:xfrm>
              <a:off x="2166665" y="5229200"/>
              <a:ext cx="210889" cy="24271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</a:endParaRPr>
            </a:p>
          </p:txBody>
        </p:sp>
      </p:grpSp>
      <p:pic>
        <p:nvPicPr>
          <p:cNvPr id="10245" name="Picture 5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90993"/>
            <a:ext cx="1420812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01070"/>
            <a:ext cx="994410" cy="105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6" y="4798553"/>
            <a:ext cx="10937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87" y="5013177"/>
            <a:ext cx="1533525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78" y="3614831"/>
            <a:ext cx="166687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85" y="1794818"/>
            <a:ext cx="7493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8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8405" y="235621"/>
            <a:ext cx="77473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606060"/>
                </a:solidFill>
              </a:defRPr>
            </a:lvl1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  <p:sp>
        <p:nvSpPr>
          <p:cNvPr id="12" name="Rectangle 7"/>
          <p:cNvSpPr/>
          <p:nvPr userDrawn="1"/>
        </p:nvSpPr>
        <p:spPr>
          <a:xfrm>
            <a:off x="472" y="887455"/>
            <a:ext cx="9180000" cy="18000"/>
          </a:xfrm>
          <a:prstGeom prst="rect">
            <a:avLst/>
          </a:prstGeom>
          <a:gradFill flip="none" rotWithShape="1">
            <a:gsLst>
              <a:gs pos="0">
                <a:srgbClr val="336600"/>
              </a:gs>
              <a:gs pos="100000">
                <a:srgbClr val="7DC244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marL="0" marR="0" lvl="0" indent="0" algn="ctr" defTabSz="7790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edra Sans Pro Book"/>
            </a:endParaRPr>
          </a:p>
        </p:txBody>
      </p:sp>
      <p:pic>
        <p:nvPicPr>
          <p:cNvPr id="18" name="Изображение 2" descr="rostok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2" y="6309322"/>
            <a:ext cx="376684" cy="543151"/>
          </a:xfrm>
          <a:prstGeom prst="rect">
            <a:avLst/>
          </a:prstGeom>
        </p:spPr>
      </p:pic>
      <p:sp>
        <p:nvSpPr>
          <p:cNvPr id="13" name="Rectangle 7"/>
          <p:cNvSpPr/>
          <p:nvPr userDrawn="1"/>
        </p:nvSpPr>
        <p:spPr>
          <a:xfrm>
            <a:off x="432504" y="6546611"/>
            <a:ext cx="8712000" cy="18000"/>
          </a:xfrm>
          <a:prstGeom prst="rect">
            <a:avLst/>
          </a:prstGeom>
          <a:gradFill flip="none" rotWithShape="1">
            <a:gsLst>
              <a:gs pos="0">
                <a:srgbClr val="336600"/>
              </a:gs>
              <a:gs pos="100000">
                <a:srgbClr val="7DC244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rtlCol="0" anchor="ctr"/>
          <a:lstStyle/>
          <a:p>
            <a:pPr marL="0" marR="0" lvl="0" indent="0" algn="ctr" defTabSz="7790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edra Sans Pro Book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8136" y="19353"/>
            <a:ext cx="1100479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769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39125"/>
            <a:ext cx="2483768" cy="295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Хорда 4"/>
          <p:cNvSpPr/>
          <p:nvPr userDrawn="1"/>
        </p:nvSpPr>
        <p:spPr bwMode="auto">
          <a:xfrm rot="2291432">
            <a:off x="6668837" y="3844259"/>
            <a:ext cx="935271" cy="925923"/>
          </a:xfrm>
          <a:prstGeom prst="chord">
            <a:avLst>
              <a:gd name="adj1" fmla="val 2700000"/>
              <a:gd name="adj2" fmla="val 1790433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1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Хорда 4"/>
          <p:cNvSpPr/>
          <p:nvPr userDrawn="1"/>
        </p:nvSpPr>
        <p:spPr bwMode="auto">
          <a:xfrm rot="2291432">
            <a:off x="6668837" y="3844259"/>
            <a:ext cx="935271" cy="925923"/>
          </a:xfrm>
          <a:prstGeom prst="chord">
            <a:avLst>
              <a:gd name="adj1" fmla="val 2700000"/>
              <a:gd name="adj2" fmla="val 1790433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90" y="4365104"/>
            <a:ext cx="2342618" cy="242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17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Хорда 4"/>
          <p:cNvSpPr/>
          <p:nvPr userDrawn="1"/>
        </p:nvSpPr>
        <p:spPr bwMode="auto">
          <a:xfrm rot="2291432">
            <a:off x="6668837" y="3844259"/>
            <a:ext cx="935271" cy="925923"/>
          </a:xfrm>
          <a:prstGeom prst="chord">
            <a:avLst>
              <a:gd name="adj1" fmla="val 2700000"/>
              <a:gd name="adj2" fmla="val 1790433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420812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51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Хорда 4"/>
          <p:cNvSpPr/>
          <p:nvPr userDrawn="1"/>
        </p:nvSpPr>
        <p:spPr bwMode="auto">
          <a:xfrm rot="2291432">
            <a:off x="6668837" y="3844259"/>
            <a:ext cx="935271" cy="925923"/>
          </a:xfrm>
          <a:prstGeom prst="chord">
            <a:avLst>
              <a:gd name="adj1" fmla="val 2700000"/>
              <a:gd name="adj2" fmla="val 1790433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6" y="116633"/>
            <a:ext cx="1362075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30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Хорда 4"/>
          <p:cNvSpPr/>
          <p:nvPr userDrawn="1"/>
        </p:nvSpPr>
        <p:spPr bwMode="auto">
          <a:xfrm rot="2291432">
            <a:off x="6668837" y="3844259"/>
            <a:ext cx="935271" cy="925923"/>
          </a:xfrm>
          <a:prstGeom prst="chord">
            <a:avLst>
              <a:gd name="adj1" fmla="val 2700000"/>
              <a:gd name="adj2" fmla="val 1790433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88640"/>
            <a:ext cx="7493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26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Хорда 4"/>
          <p:cNvSpPr/>
          <p:nvPr userDrawn="1"/>
        </p:nvSpPr>
        <p:spPr bwMode="auto">
          <a:xfrm rot="2291432">
            <a:off x="6668837" y="3844259"/>
            <a:ext cx="935271" cy="925923"/>
          </a:xfrm>
          <a:prstGeom prst="chord">
            <a:avLst>
              <a:gd name="adj1" fmla="val 2700000"/>
              <a:gd name="adj2" fmla="val 17904333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7" y="5589240"/>
            <a:ext cx="166687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30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13" y="235621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606060"/>
                </a:solidFill>
              </a:defRPr>
            </a:lvl1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  <p:pic>
        <p:nvPicPr>
          <p:cNvPr id="1026" name="Picture 2" descr="F:\Для перзы ДФ\Контур толстый 2.tif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8811"/>
            <a:ext cx="1453836" cy="114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 bwMode="auto">
          <a:xfrm>
            <a:off x="179512" y="798141"/>
            <a:ext cx="762832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041" y="63707"/>
            <a:ext cx="29047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-55562" y="6669360"/>
            <a:ext cx="3733800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9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© Департамент финансов</a:t>
            </a:r>
            <a:endParaRPr lang="en-US" sz="900" dirty="0" smtClean="0">
              <a:solidFill>
                <a:prstClr val="white">
                  <a:lumMod val="50000"/>
                </a:prst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5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3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732" r:id="rId3"/>
    <p:sldLayoutId id="2147483735" r:id="rId4"/>
    <p:sldLayoutId id="2147483734" r:id="rId5"/>
    <p:sldLayoutId id="2147483736" r:id="rId6"/>
    <p:sldLayoutId id="2147483738" r:id="rId7"/>
    <p:sldLayoutId id="2147483737" r:id="rId8"/>
    <p:sldLayoutId id="21474837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000" b="1" dirty="0" err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230313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383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8806087" y="6595409"/>
            <a:ext cx="30241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9FF3353-857C-47D3-A430-A7E53BF49BC0}" type="slidenum">
              <a:rPr lang="ru-RU" sz="1200" b="1" smtClean="0">
                <a:solidFill>
                  <a:srgbClr val="3F3F3F"/>
                </a:solidFill>
                <a:ea typeface="ヒラギノ角ゴ Pro W3"/>
                <a:cs typeface="ヒラギノ角ゴ Pro W3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200" b="1" dirty="0">
              <a:solidFill>
                <a:srgbClr val="3F3F3F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8647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9" r:id="rId2"/>
    <p:sldLayoutId id="2147483710" r:id="rId3"/>
    <p:sldLayoutId id="2147483708" r:id="rId4"/>
    <p:sldLayoutId id="2147483714" r:id="rId5"/>
    <p:sldLayoutId id="2147483713" r:id="rId6"/>
    <p:sldLayoutId id="2147483712" r:id="rId7"/>
    <p:sldLayoutId id="2147483711" r:id="rId8"/>
    <p:sldLayoutId id="2147483707" r:id="rId9"/>
    <p:sldLayoutId id="2147483727" r:id="rId10"/>
    <p:sldLayoutId id="2147483726" r:id="rId11"/>
    <p:sldLayoutId id="21474837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000" b="1" dirty="0" err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230313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383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6615" y="3140968"/>
            <a:ext cx="5161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ЛАДОШКИ</a:t>
            </a:r>
            <a:endParaRPr lang="ru-RU" sz="6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4214" y="5661248"/>
            <a:ext cx="4648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платежных сервисов</a:t>
            </a:r>
          </a:p>
          <a:p>
            <a:pPr algn="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Ярославское отделение №17 ПАО Сбербанк</a:t>
            </a:r>
          </a:p>
          <a:p>
            <a:pPr algn="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LLA\Desktop\Презентация на 24ма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14290"/>
            <a:ext cx="2832100" cy="8763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40152" y="1700808"/>
            <a:ext cx="2880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8000"/>
                </a:solidFill>
              </a:rPr>
              <a:t>Система безналичной оплаты </a:t>
            </a:r>
          </a:p>
          <a:p>
            <a:pPr algn="ctr"/>
            <a:r>
              <a:rPr lang="ru-RU" sz="2000" dirty="0" smtClean="0">
                <a:solidFill>
                  <a:srgbClr val="008000"/>
                </a:solidFill>
              </a:rPr>
              <a:t>школьного питания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742198"/>
            <a:ext cx="83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</a:rPr>
              <a:t>Сервис будущего для школьников и школы</a:t>
            </a:r>
          </a:p>
        </p:txBody>
      </p:sp>
    </p:spTree>
    <p:extLst>
      <p:ext uri="{BB962C8B-B14F-4D97-AF65-F5344CB8AC3E}">
        <p14:creationId xmlns:p14="http://schemas.microsoft.com/office/powerpoint/2010/main" val="29079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71127"/>
            <a:ext cx="36740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i="1" dirty="0" smtClean="0"/>
              <a:t>   </a:t>
            </a:r>
          </a:p>
          <a:p>
            <a:endParaRPr lang="ru-RU" dirty="0"/>
          </a:p>
        </p:txBody>
      </p:sp>
      <p:pic>
        <p:nvPicPr>
          <p:cNvPr id="11" name="Picture 2" descr="C:\Users\ALLA\Desktop\Презентация на 24ма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92" cy="75154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51876"/>
          <a:stretch>
            <a:fillRect/>
          </a:stretch>
        </p:blipFill>
        <p:spPr bwMode="auto">
          <a:xfrm>
            <a:off x="428596" y="3497404"/>
            <a:ext cx="8501122" cy="305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88785" y="3861048"/>
            <a:ext cx="3662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24744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Куратор</a:t>
            </a: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проекта</a:t>
            </a:r>
          </a:p>
          <a:p>
            <a:pPr algn="ctr"/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Соколова Алла Николаевна </a:t>
            </a:r>
          </a:p>
          <a:p>
            <a:pPr algn="ctr"/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7(909)278-70-59</a:t>
            </a:r>
            <a:endParaRPr lang="ru-RU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Жечев </a:t>
            </a: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Степанович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+7</a:t>
            </a: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05) </a:t>
            </a:r>
            <a:r>
              <a:rPr lang="ru-RU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130-60-79</a:t>
            </a:r>
            <a:endParaRPr lang="ru-RU" sz="3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83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71127"/>
            <a:ext cx="36740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i="1" dirty="0" smtClean="0"/>
              <a:t>   </a:t>
            </a:r>
          </a:p>
          <a:p>
            <a:endParaRPr lang="ru-RU" dirty="0"/>
          </a:p>
        </p:txBody>
      </p:sp>
      <p:pic>
        <p:nvPicPr>
          <p:cNvPr id="10" name="Picture 2" descr="C:\Users\ALLA\Desktop\Презентация на 24ма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92" cy="751541"/>
          </a:xfrm>
          <a:prstGeom prst="rect">
            <a:avLst/>
          </a:prstGeom>
          <a:noFill/>
        </p:spPr>
      </p:pic>
      <p:pic>
        <p:nvPicPr>
          <p:cNvPr id="15" name="Picture 3" descr="C:\Users\Ilyin-AV\Downloads\20160226_125814_2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611" y="1286598"/>
            <a:ext cx="3613958" cy="2862482"/>
          </a:xfrm>
          <a:prstGeom prst="roundRect">
            <a:avLst/>
          </a:prstGeom>
          <a:noFill/>
          <a:extLst/>
        </p:spPr>
      </p:pic>
      <p:sp>
        <p:nvSpPr>
          <p:cNvPr id="18" name="Прямоугольник 17"/>
          <p:cNvSpPr/>
          <p:nvPr/>
        </p:nvSpPr>
        <p:spPr>
          <a:xfrm>
            <a:off x="854330" y="1124744"/>
            <a:ext cx="34296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КОМИССИИ</a:t>
            </a:r>
            <a:endParaRPr lang="ru-RU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4725144"/>
            <a:ext cx="38965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ДОП.СБОРОВ</a:t>
            </a:r>
            <a:endParaRPr lang="ru-RU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01475777\AppData\Local\Microsoft\Windows\Temporary Internet Files\Content.Outlook\0SA0LOLY\IMG_20171004_113721 (3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9" r="14238"/>
          <a:stretch/>
        </p:blipFill>
        <p:spPr bwMode="auto">
          <a:xfrm>
            <a:off x="1249792" y="2564904"/>
            <a:ext cx="2789332" cy="386130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71127"/>
            <a:ext cx="36740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i="1" dirty="0" smtClean="0"/>
              <a:t>   </a:t>
            </a:r>
          </a:p>
          <a:p>
            <a:endParaRPr lang="ru-RU" dirty="0"/>
          </a:p>
        </p:txBody>
      </p:sp>
      <p:pic>
        <p:nvPicPr>
          <p:cNvPr id="10" name="Picture 2" descr="C:\Users\ALLA\Desktop\Презентация на 24ма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92" cy="751541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854330" y="1124744"/>
            <a:ext cx="34296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КОМИССИИ</a:t>
            </a:r>
            <a:endParaRPr lang="ru-RU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4725144"/>
            <a:ext cx="38965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ДОП.СБОРОВ</a:t>
            </a:r>
            <a:endParaRPr lang="ru-RU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01475777\AppData\Local\Microsoft\Windows\Temporary Internet Files\Content.Outlook\0SA0LOLY\IMG_20170928_100507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" t="12093" b="45272"/>
          <a:stretch/>
        </p:blipFill>
        <p:spPr bwMode="auto">
          <a:xfrm>
            <a:off x="4644008" y="1916832"/>
            <a:ext cx="4064936" cy="24575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1475777\AppData\Local\Microsoft\Windows\Temporary Internet Files\Content.Outlook\0SA0LOLY\IMG_20170902_090811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9380"/>
          <a:stretch/>
        </p:blipFill>
        <p:spPr bwMode="auto">
          <a:xfrm>
            <a:off x="957385" y="2513516"/>
            <a:ext cx="3223528" cy="372163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5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71127"/>
            <a:ext cx="36740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i="1" dirty="0" smtClean="0"/>
              <a:t>   </a:t>
            </a:r>
          </a:p>
          <a:p>
            <a:endParaRPr lang="ru-RU" dirty="0"/>
          </a:p>
        </p:txBody>
      </p:sp>
      <p:pic>
        <p:nvPicPr>
          <p:cNvPr id="10" name="Picture 2" descr="C:\Users\ALLA\Desktop\Презентация на 24ма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92" cy="751541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27584" y="908720"/>
            <a:ext cx="7090275" cy="5472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B050"/>
                </a:solidFill>
              </a:rPr>
              <a:t>Это выгодно?  Да!</a:t>
            </a:r>
          </a:p>
          <a:p>
            <a:endParaRPr lang="ru-RU" sz="1600" b="1" dirty="0" smtClean="0">
              <a:solidFill>
                <a:srgbClr val="00B050"/>
              </a:solidFill>
            </a:endParaRPr>
          </a:p>
          <a:p>
            <a:pPr algn="l"/>
            <a:r>
              <a:rPr lang="ru-RU" sz="1600" b="1" dirty="0" smtClean="0"/>
              <a:t>Ученик</a:t>
            </a:r>
            <a:r>
              <a:rPr lang="ru-RU" sz="1600" dirty="0" smtClean="0"/>
              <a:t> </a:t>
            </a:r>
            <a:r>
              <a:rPr lang="ru-RU" sz="1200" dirty="0"/>
              <a:t>не имеет при себе  наличные деньги и не беспокоится о том, что они могут быть забыты дома, потеряны, украдены. </a:t>
            </a:r>
            <a:endParaRPr lang="ru-RU" sz="1200" dirty="0" smtClean="0"/>
          </a:p>
          <a:p>
            <a:pPr algn="l"/>
            <a:endParaRPr lang="ru-RU" sz="1600" dirty="0"/>
          </a:p>
          <a:p>
            <a:pPr algn="l"/>
            <a:r>
              <a:rPr lang="ru-RU" sz="1600" b="1" dirty="0"/>
              <a:t>Родители </a:t>
            </a:r>
            <a:r>
              <a:rPr lang="ru-RU" sz="1200" dirty="0"/>
              <a:t>получают  возможность  удобно и быстро пополнять электронный кошелек </a:t>
            </a:r>
            <a:r>
              <a:rPr lang="ru-RU" sz="1200" u="sng" dirty="0"/>
              <a:t>без комиссии </a:t>
            </a:r>
            <a:r>
              <a:rPr lang="ru-RU" sz="1200" dirty="0"/>
              <a:t>как </a:t>
            </a:r>
            <a:r>
              <a:rPr lang="ru-RU" sz="1200" dirty="0" err="1"/>
              <a:t>безналично</a:t>
            </a:r>
            <a:r>
              <a:rPr lang="ru-RU" sz="1200" dirty="0"/>
              <a:t>, так и «живыми» деньгами, а так же отслеживать режим питания ребенка</a:t>
            </a:r>
            <a:r>
              <a:rPr lang="ru-RU" sz="1200" dirty="0" smtClean="0"/>
              <a:t>.</a:t>
            </a:r>
          </a:p>
          <a:p>
            <a:pPr algn="l"/>
            <a:endParaRPr lang="ru-RU" sz="1600" dirty="0"/>
          </a:p>
          <a:p>
            <a:pPr algn="l"/>
            <a:r>
              <a:rPr lang="ru-RU" sz="1600" b="1" dirty="0"/>
              <a:t>Школа</a:t>
            </a:r>
            <a:r>
              <a:rPr lang="ru-RU" sz="1600" dirty="0"/>
              <a:t> </a:t>
            </a:r>
            <a:r>
              <a:rPr lang="ru-RU" sz="1200" dirty="0"/>
              <a:t>получает надежный способ учета питания детей, сокращается время работы бухгалтера на распечатку квитанций для начальной школы и контроля  оплаты. </a:t>
            </a:r>
            <a:endParaRPr lang="ru-RU" sz="1200" dirty="0" smtClean="0"/>
          </a:p>
          <a:p>
            <a:pPr algn="l"/>
            <a:endParaRPr lang="ru-RU" sz="1600" dirty="0"/>
          </a:p>
          <a:p>
            <a:pPr algn="l"/>
            <a:r>
              <a:rPr lang="ru-RU" sz="1600" b="1" dirty="0"/>
              <a:t>Администрация города </a:t>
            </a:r>
            <a:r>
              <a:rPr lang="ru-RU" sz="1200" dirty="0"/>
              <a:t>получает возможность контролировать выделяемые из бюджета средства на питание школьников. </a:t>
            </a:r>
            <a:endParaRPr lang="ru-RU" sz="1200" dirty="0" smtClean="0"/>
          </a:p>
          <a:p>
            <a:pPr algn="l"/>
            <a:endParaRPr lang="ru-RU" sz="1600" dirty="0"/>
          </a:p>
          <a:p>
            <a:pPr algn="l"/>
            <a:r>
              <a:rPr lang="ru-RU" sz="1600" b="1" dirty="0"/>
              <a:t>Комбинаты питания </a:t>
            </a:r>
            <a:r>
              <a:rPr lang="ru-RU" sz="1200" dirty="0"/>
              <a:t>и учебные заведения снижают оборот наличных денежных средств, а также могут планировать количество необходимых продуктов и корректировать меню</a:t>
            </a:r>
            <a:r>
              <a:rPr lang="ru-RU" sz="1200" dirty="0" smtClean="0"/>
              <a:t>.</a:t>
            </a:r>
          </a:p>
          <a:p>
            <a:pPr algn="l"/>
            <a:endParaRPr lang="ru-RU" sz="1600" dirty="0"/>
          </a:p>
          <a:p>
            <a:pPr algn="l"/>
            <a:r>
              <a:rPr lang="ru-RU" sz="1600" b="1" dirty="0"/>
              <a:t>Банк </a:t>
            </a:r>
            <a:r>
              <a:rPr lang="ru-RU" sz="1200" dirty="0"/>
              <a:t>внедряет инновационные технологии в области развития финансовой грамотности, социализации и расширения доступа к финансовым услугам.</a:t>
            </a:r>
            <a:endParaRPr lang="ru-RU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71127"/>
            <a:ext cx="36740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i="1" dirty="0" smtClean="0"/>
              <a:t>   </a:t>
            </a:r>
          </a:p>
          <a:p>
            <a:endParaRPr lang="ru-RU" dirty="0"/>
          </a:p>
        </p:txBody>
      </p:sp>
      <p:pic>
        <p:nvPicPr>
          <p:cNvPr id="10" name="Picture 2" descr="C:\Users\ALLA\Desktop\Презентация на 24ма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92" cy="75154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3" r="37275" b="8029"/>
          <a:stretch/>
        </p:blipFill>
        <p:spPr bwMode="auto">
          <a:xfrm>
            <a:off x="755576" y="1971938"/>
            <a:ext cx="5040560" cy="43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" r="71281" b="83019"/>
          <a:stretch/>
        </p:blipFill>
        <p:spPr bwMode="auto">
          <a:xfrm>
            <a:off x="2968245" y="908719"/>
            <a:ext cx="2808312" cy="97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3" t="19001" r="25659" b="23252"/>
          <a:stretch/>
        </p:blipFill>
        <p:spPr bwMode="auto">
          <a:xfrm>
            <a:off x="6444208" y="1988840"/>
            <a:ext cx="2167043" cy="144016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01475777\AppData\Local\Microsoft\Windows\Temporary Internet Files\Content.Outlook\0SA0LOLY\IMG_20171121_1012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90" y="3717032"/>
            <a:ext cx="1923678" cy="2564904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71127"/>
            <a:ext cx="36740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i="1" dirty="0" smtClean="0"/>
              <a:t>   </a:t>
            </a:r>
          </a:p>
          <a:p>
            <a:endParaRPr lang="ru-RU" dirty="0"/>
          </a:p>
        </p:txBody>
      </p:sp>
      <p:pic>
        <p:nvPicPr>
          <p:cNvPr id="10" name="Picture 2" descr="C:\Users\ALLA\Desktop\Презентация на 24ма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92" cy="75154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4" b="9320"/>
          <a:stretch/>
        </p:blipFill>
        <p:spPr bwMode="auto">
          <a:xfrm>
            <a:off x="755576" y="1484784"/>
            <a:ext cx="7982990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1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71127"/>
            <a:ext cx="36740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i="1" dirty="0" smtClean="0"/>
              <a:t>   </a:t>
            </a:r>
          </a:p>
          <a:p>
            <a:endParaRPr lang="ru-RU" dirty="0"/>
          </a:p>
        </p:txBody>
      </p:sp>
      <p:pic>
        <p:nvPicPr>
          <p:cNvPr id="10" name="Picture 2" descr="C:\Users\ALLA\Desktop\Презентация на 24ма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92" cy="751541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2" t="28691" r="15414" b="11674"/>
          <a:stretch/>
        </p:blipFill>
        <p:spPr bwMode="auto">
          <a:xfrm>
            <a:off x="212767" y="1484784"/>
            <a:ext cx="8871973" cy="441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7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71127"/>
            <a:ext cx="36740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i="1" dirty="0" smtClean="0"/>
              <a:t>   </a:t>
            </a:r>
          </a:p>
          <a:p>
            <a:endParaRPr lang="ru-RU" dirty="0"/>
          </a:p>
        </p:txBody>
      </p:sp>
      <p:pic>
        <p:nvPicPr>
          <p:cNvPr id="10" name="Picture 2" descr="C:\Users\ALLA\Desktop\Презентация на 24ма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92" cy="751541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0621" t="3761" r="20276" b="9599"/>
          <a:stretch/>
        </p:blipFill>
        <p:spPr>
          <a:xfrm>
            <a:off x="1214446" y="1286598"/>
            <a:ext cx="7390001" cy="466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971127"/>
            <a:ext cx="36740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i="1" dirty="0" smtClean="0"/>
              <a:t>   </a:t>
            </a:r>
          </a:p>
          <a:p>
            <a:endParaRPr lang="ru-RU" dirty="0"/>
          </a:p>
        </p:txBody>
      </p:sp>
      <p:pic>
        <p:nvPicPr>
          <p:cNvPr id="10" name="Picture 2" descr="C:\Users\ALLA\Desktop\Презентация на 24мая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92" cy="751541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21658" t="4376" r="19065" b="10213"/>
          <a:stretch/>
        </p:blipFill>
        <p:spPr>
          <a:xfrm>
            <a:off x="1115616" y="1124744"/>
            <a:ext cx="7272807" cy="504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00"/>
      </a:hlink>
      <a:folHlink>
        <a:srgbClr val="008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00"/>
      </a:hlink>
      <a:folHlink>
        <a:srgbClr val="0080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34230</TotalTime>
  <Words>149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Fedra Sans Pro Book</vt:lpstr>
      <vt:lpstr>Franklin Gothic Book</vt:lpstr>
      <vt:lpstr>Wingdings</vt:lpstr>
      <vt:lpstr>ヒラギノ角ゴ Pro W3</vt:lpstr>
      <vt:lpstr>1_Оформление по умолчанию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Царенков</dc:creator>
  <cp:lastModifiedBy>Соколова Алла Николаевна - СЕВ</cp:lastModifiedBy>
  <cp:revision>1711</cp:revision>
  <cp:lastPrinted>2019-05-16T15:05:45Z</cp:lastPrinted>
  <dcterms:created xsi:type="dcterms:W3CDTF">2012-10-31T13:39:16Z</dcterms:created>
  <dcterms:modified xsi:type="dcterms:W3CDTF">2019-12-13T11:35:00Z</dcterms:modified>
</cp:coreProperties>
</file>