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14"/>
  </p:notesMasterIdLst>
  <p:sldIdLst>
    <p:sldId id="257" r:id="rId4"/>
    <p:sldId id="259" r:id="rId5"/>
    <p:sldId id="260" r:id="rId6"/>
    <p:sldId id="261" r:id="rId7"/>
    <p:sldId id="262" r:id="rId8"/>
    <p:sldId id="263" r:id="rId9"/>
    <p:sldId id="275" r:id="rId10"/>
    <p:sldId id="276" r:id="rId11"/>
    <p:sldId id="277" r:id="rId12"/>
    <p:sldId id="27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CA5E48-4037-464B-B0CD-A57309264C70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D4A70-2F51-4146-B9C4-8BA4F7541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1318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10/27/2020 6:51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10/27/2020 6:51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8B263312-38AA-4E1E-B2B5-0F8F122B24FE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10/27/2020 6:51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8B263312-38AA-4E1E-B2B5-0F8F122B24FE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8B263312-38AA-4E1E-B2B5-0F8F122B24FE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 spd="slow"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 spd="slow">
    <p:newsfla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1750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 spd="slow">
    <p:newsfla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 spd="slow">
    <p:newsfla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 spd="slow">
    <p:newsflash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6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ransition spd="slow">
    <p:newsflash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andia.ru/text/category/uchebnie_posobiya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642918"/>
            <a:ext cx="7681913" cy="1523495"/>
          </a:xfrm>
        </p:spPr>
        <p:txBody>
          <a:bodyPr>
            <a:normAutofit fontScale="90000"/>
          </a:bodyPr>
          <a:lstStyle/>
          <a:p>
            <a:pPr algn="ctr" defTabSz="91440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6000" b="1" i="0" spc="-150" dirty="0" smtClean="0">
                <a:solidFill>
                  <a:srgbClr val="FFFF00"/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Дистанционная форма обучения. Преимущества и проблемы.</a:t>
            </a:r>
            <a:endParaRPr lang="ru-RU" sz="6000" b="1" i="0" spc="-150" dirty="0">
              <a:solidFill>
                <a:srgbClr val="FFFF00"/>
              </a:solidFill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664797"/>
            <a:ext cx="8382000" cy="66479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323528" y="332656"/>
            <a:ext cx="8439472" cy="6525344"/>
          </a:xfrm>
        </p:spPr>
        <p:txBody>
          <a:bodyPr/>
          <a:lstStyle/>
          <a:p>
            <a:r>
              <a:rPr lang="ru-RU" sz="2800" dirty="0" smtClean="0"/>
              <a:t>Недостаточная компьютерная грамотность обучающих и обучаемых, отсутствие опыта дистанционного обучения, многое преподаватели и ученики еще не готовы к такому методу преподавания, отдавая предпочтение классическому образованию.</a:t>
            </a:r>
          </a:p>
          <a:p>
            <a:r>
              <a:rPr lang="ru-RU" sz="2800" dirty="0" smtClean="0"/>
              <a:t>Недостаточная развитость информационно-коммуникационных инфраструктуры в России. Обучающие программы и курсы могут быть недостаточно хорошо разработаны из-за того, что квалифицированных специалистов, способных создавать подобные </a:t>
            </a:r>
            <a:r>
              <a:rPr lang="ru-RU" sz="2800" dirty="0" smtClean="0">
                <a:hlinkClick r:id="rId2" tooltip="Учебные пособия"/>
              </a:rPr>
              <a:t>учебные пособия</a:t>
            </a:r>
            <a:r>
              <a:rPr lang="ru-RU" sz="2800" dirty="0" smtClean="0"/>
              <a:t>, на сегодняшний день не так много. Мало методических материалов по подготовке и проведению дистанционного обучения.</a:t>
            </a:r>
            <a:endParaRPr lang="ru-RU" sz="2800" dirty="0"/>
          </a:p>
        </p:txBody>
      </p:sp>
    </p:spTree>
  </p:cSld>
  <p:clrMapOvr>
    <a:masterClrMapping/>
  </p:clrMapOvr>
  <p:transition spd="slow"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382000" cy="1163395"/>
          </a:xfrm>
        </p:spPr>
        <p:txBody>
          <a:bodyPr>
            <a:normAutofit fontScale="90000"/>
          </a:bodyPr>
          <a:lstStyle/>
          <a:p>
            <a:pPr algn="just" defTabSz="914400">
              <a:spcBef>
                <a:spcPts val="0"/>
              </a:spcBef>
            </a:pPr>
            <a:r>
              <a:rPr lang="ru-RU" sz="4400" dirty="0">
                <a:solidFill>
                  <a:srgbClr val="FFFF00"/>
                </a:solidFill>
              </a:rPr>
              <a:t>Дистанционное обучение (ДО) — взаимодействие учителя и учащихся между собой на </a:t>
            </a:r>
            <a:r>
              <a:rPr lang="ru-RU" sz="4400" dirty="0" smtClean="0">
                <a:solidFill>
                  <a:srgbClr val="FFFF00"/>
                </a:solidFill>
              </a:rPr>
              <a:t>расстоянии, </a:t>
            </a:r>
            <a:r>
              <a:rPr lang="ru-RU" sz="4400" dirty="0">
                <a:solidFill>
                  <a:srgbClr val="FFFF00"/>
                </a:solidFill>
              </a:rPr>
              <a:t>реализуемое специфичными средствами </a:t>
            </a:r>
            <a:r>
              <a:rPr lang="ru-RU" sz="4400" dirty="0" err="1">
                <a:solidFill>
                  <a:srgbClr val="FFFF00"/>
                </a:solidFill>
              </a:rPr>
              <a:t>Интернет-технологий</a:t>
            </a:r>
            <a:r>
              <a:rPr lang="ru-RU" sz="4400" dirty="0">
                <a:solidFill>
                  <a:srgbClr val="FFFF00"/>
                </a:solidFill>
              </a:rPr>
              <a:t> или другими средствами, </a:t>
            </a:r>
            <a:r>
              <a:rPr lang="ru-RU" sz="4400" dirty="0" smtClean="0">
                <a:solidFill>
                  <a:srgbClr val="FFFF00"/>
                </a:solidFill>
              </a:rPr>
              <a:t>предусматривающими интерактивность</a:t>
            </a:r>
            <a:r>
              <a:rPr lang="ru-RU" sz="4400" dirty="0">
                <a:solidFill>
                  <a:srgbClr val="FFFF00"/>
                </a:solidFill>
              </a:rPr>
              <a:t>.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b="0" i="0" spc="-150" dirty="0">
              <a:solidFill>
                <a:srgbClr val="FFFF99"/>
              </a:solidFill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 defTabSz="914400">
              <a:lnSpc>
                <a:spcPct val="150000"/>
              </a:lnSpc>
              <a:spcBef>
                <a:spcPts val="0"/>
              </a:spcBef>
            </a:pPr>
            <a:r>
              <a:rPr lang="ru-RU" sz="3200" b="1" u="sng" dirty="0">
                <a:solidFill>
                  <a:srgbClr val="FFFF00"/>
                </a:solidFill>
              </a:rPr>
              <a:t>Современное дистанционное обучение строится на использовании следующих основных элементов:</a:t>
            </a:r>
            <a:r>
              <a:rPr lang="ru-RU" dirty="0"/>
              <a:t/>
            </a:r>
            <a:br>
              <a:rPr lang="ru-RU" dirty="0"/>
            </a:br>
            <a:endParaRPr lang="ru-RU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>
          <a:xfrm>
            <a:off x="285720" y="2214554"/>
            <a:ext cx="8382000" cy="325101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FFC000"/>
                </a:solidFill>
              </a:rPr>
              <a:t>среды передачи информации (почта, телевидение, радио, информационные коммуникационные сети),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FFC000"/>
                </a:solidFill>
              </a:rPr>
              <a:t>методов, зависимых от технической среды обмена информацией.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defTabSz="914400">
              <a:lnSpc>
                <a:spcPct val="150000"/>
              </a:lnSpc>
              <a:spcBef>
                <a:spcPts val="0"/>
              </a:spcBef>
            </a:pPr>
            <a:r>
              <a:rPr lang="ru-RU" b="1" u="sng" dirty="0">
                <a:solidFill>
                  <a:srgbClr val="FFFF00"/>
                </a:solidFill>
              </a:rPr>
              <a:t>Дистанционное обучение позволяет:</a:t>
            </a:r>
            <a:r>
              <a:rPr lang="ru-RU" dirty="0"/>
              <a:t/>
            </a:r>
            <a:br>
              <a:rPr lang="ru-RU" dirty="0"/>
            </a:br>
            <a:endParaRPr lang="ru-RU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>
          <a:xfrm>
            <a:off x="428596" y="2571744"/>
            <a:ext cx="8382000" cy="3841052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проводить обучение большого количества человек;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повысить качество обучения за счет применения современных средств, объемных электронных библиотек и т. д.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создать единую образовательную среду.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defTabSz="914400">
              <a:lnSpc>
                <a:spcPct val="150000"/>
              </a:lnSpc>
              <a:spcBef>
                <a:spcPts val="0"/>
              </a:spcBef>
            </a:pPr>
            <a:r>
              <a:rPr lang="ru-RU" sz="4000" b="1" u="sng" dirty="0">
                <a:solidFill>
                  <a:srgbClr val="FFFF00"/>
                </a:solidFill>
              </a:rPr>
              <a:t>Обучение через интернет обладает рядом </a:t>
            </a:r>
            <a:r>
              <a:rPr lang="ru-RU" sz="4000" b="1" u="sng" dirty="0" smtClean="0">
                <a:solidFill>
                  <a:srgbClr val="FFFF00"/>
                </a:solidFill>
              </a:rPr>
              <a:t> </a:t>
            </a:r>
            <a:r>
              <a:rPr lang="ru-RU" sz="4000" b="1" u="sng" dirty="0">
                <a:solidFill>
                  <a:srgbClr val="FFFF00"/>
                </a:solidFill>
              </a:rPr>
              <a:t>преимуществ:</a:t>
            </a:r>
            <a:r>
              <a:rPr lang="ru-RU" dirty="0"/>
              <a:t/>
            </a:r>
            <a:br>
              <a:rPr lang="ru-RU" dirty="0"/>
            </a:br>
            <a:endParaRPr lang="ru-RU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>
          <a:xfrm>
            <a:off x="428596" y="2143116"/>
            <a:ext cx="8382000" cy="517064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dirty="0" smtClean="0">
                <a:solidFill>
                  <a:srgbClr val="FFC000"/>
                </a:solidFill>
              </a:rPr>
              <a:t>Гибкость;</a:t>
            </a:r>
          </a:p>
          <a:p>
            <a:pPr>
              <a:lnSpc>
                <a:spcPct val="100000"/>
              </a:lnSpc>
            </a:pPr>
            <a:r>
              <a:rPr lang="ru-RU" dirty="0" err="1" smtClean="0">
                <a:solidFill>
                  <a:srgbClr val="FFC000"/>
                </a:solidFill>
              </a:rPr>
              <a:t>Дальнодействие</a:t>
            </a:r>
            <a:r>
              <a:rPr lang="ru-RU" dirty="0" smtClean="0">
                <a:solidFill>
                  <a:srgbClr val="FFC000"/>
                </a:solidFill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ru-RU" dirty="0" smtClean="0">
                <a:solidFill>
                  <a:srgbClr val="FFC000"/>
                </a:solidFill>
              </a:rPr>
              <a:t>Асинхронность;</a:t>
            </a:r>
          </a:p>
          <a:p>
            <a:pPr>
              <a:lnSpc>
                <a:spcPct val="100000"/>
              </a:lnSpc>
            </a:pPr>
            <a:r>
              <a:rPr lang="ru-RU" dirty="0" smtClean="0">
                <a:solidFill>
                  <a:srgbClr val="FFC000"/>
                </a:solidFill>
              </a:rPr>
              <a:t>Массовость;</a:t>
            </a:r>
          </a:p>
          <a:p>
            <a:pPr>
              <a:lnSpc>
                <a:spcPct val="100000"/>
              </a:lnSpc>
            </a:pPr>
            <a:r>
              <a:rPr lang="ru-RU" dirty="0" smtClean="0">
                <a:solidFill>
                  <a:srgbClr val="FFC000"/>
                </a:solidFill>
              </a:rPr>
              <a:t>Рентабельность;</a:t>
            </a:r>
          </a:p>
          <a:p>
            <a:pPr>
              <a:lnSpc>
                <a:spcPct val="100000"/>
              </a:lnSpc>
            </a:pPr>
            <a:r>
              <a:rPr lang="ru-RU" dirty="0" smtClean="0">
                <a:solidFill>
                  <a:srgbClr val="FFC000"/>
                </a:solidFill>
              </a:rPr>
              <a:t>Новая роль преподавателя;</a:t>
            </a:r>
          </a:p>
          <a:p>
            <a:pPr>
              <a:lnSpc>
                <a:spcPct val="100000"/>
              </a:lnSpc>
            </a:pPr>
            <a:r>
              <a:rPr lang="ru-RU" dirty="0" smtClean="0">
                <a:solidFill>
                  <a:srgbClr val="FFC000"/>
                </a:solidFill>
              </a:rPr>
              <a:t>Новая роль обучающегося;</a:t>
            </a:r>
          </a:p>
          <a:p>
            <a:pPr>
              <a:lnSpc>
                <a:spcPct val="100000"/>
              </a:lnSpc>
            </a:pPr>
            <a:r>
              <a:rPr lang="ru-RU" dirty="0" smtClean="0">
                <a:solidFill>
                  <a:srgbClr val="FFC000"/>
                </a:solidFill>
              </a:rPr>
              <a:t>Новые информационные технологии.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382000" cy="664797"/>
          </a:xfrm>
        </p:spPr>
        <p:txBody>
          <a:bodyPr>
            <a:normAutofit fontScale="90000"/>
          </a:bodyPr>
          <a:lstStyle/>
          <a:p>
            <a:pPr algn="ctr" defTabSz="914400">
              <a:lnSpc>
                <a:spcPct val="150000"/>
              </a:lnSpc>
              <a:spcBef>
                <a:spcPts val="0"/>
              </a:spcBef>
            </a:pPr>
            <a:r>
              <a:rPr lang="ru-RU" sz="3200" b="1" u="sng" dirty="0">
                <a:solidFill>
                  <a:srgbClr val="FFFF00"/>
                </a:solidFill>
              </a:rPr>
              <a:t>Современный курс дистанционного обучения должен строиться на следующих  концептуальных педагогических </a:t>
            </a:r>
            <a:r>
              <a:rPr lang="ru-RU" sz="3200" b="1" u="sng" dirty="0" smtClean="0">
                <a:solidFill>
                  <a:srgbClr val="FFFF00"/>
                </a:solidFill>
              </a:rPr>
              <a:t> положениях</a:t>
            </a:r>
            <a:r>
              <a:rPr lang="ru-RU" sz="3200" b="1" u="sng" dirty="0">
                <a:solidFill>
                  <a:srgbClr val="FFFF00"/>
                </a:solidFill>
              </a:rPr>
              <a:t>:</a:t>
            </a:r>
            <a:r>
              <a:rPr lang="ru-RU" dirty="0"/>
              <a:t/>
            </a:r>
            <a:br>
              <a:rPr lang="ru-RU" dirty="0"/>
            </a:br>
            <a:endParaRPr lang="ru-RU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>
          <a:xfrm>
            <a:off x="428596" y="2357430"/>
            <a:ext cx="8382000" cy="4185761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Самостоятельная познавательная деятельность обучающегося;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Активное взаимодействие как с преподавателем, так и с другими обучающимися;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Система контроля должна носить систематический характер и строиться на основе оперативной обратной связи и отсроченного контроля 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Преимущества ДО. Оно помогает: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57158" y="1000108"/>
            <a:ext cx="8382000" cy="5472267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C000"/>
                </a:solidFill>
              </a:rPr>
              <a:t>Учиться детям с физическими недостатками, имеющими индивидуальные черты и неординарные особенности;</a:t>
            </a:r>
          </a:p>
          <a:p>
            <a:r>
              <a:rPr lang="ru-RU" sz="2800" dirty="0" smtClean="0">
                <a:solidFill>
                  <a:srgbClr val="FFC000"/>
                </a:solidFill>
              </a:rPr>
              <a:t>Решать психологические проблемы учащихся;</a:t>
            </a:r>
          </a:p>
          <a:p>
            <a:r>
              <a:rPr lang="ru-RU" sz="2800" dirty="0" smtClean="0">
                <a:solidFill>
                  <a:srgbClr val="FFC000"/>
                </a:solidFill>
              </a:rPr>
              <a:t>Снимать временные и пространственные ограничения и проблемы;</a:t>
            </a:r>
          </a:p>
          <a:p>
            <a:r>
              <a:rPr lang="ru-RU" sz="2800" dirty="0" smtClean="0">
                <a:solidFill>
                  <a:srgbClr val="FFC000"/>
                </a:solidFill>
              </a:rPr>
              <a:t>Правильно оценить и рассчитать свои силы, организовать свою деятельность;</a:t>
            </a:r>
          </a:p>
          <a:p>
            <a:r>
              <a:rPr lang="ru-RU" sz="2800" dirty="0" smtClean="0">
                <a:solidFill>
                  <a:srgbClr val="FFC000"/>
                </a:solidFill>
              </a:rPr>
              <a:t>Расширить коммуникативную сферу учеников и педагогов;</a:t>
            </a:r>
          </a:p>
          <a:p>
            <a:r>
              <a:rPr lang="ru-RU" sz="2800" dirty="0" smtClean="0">
                <a:solidFill>
                  <a:srgbClr val="FFC000"/>
                </a:solidFill>
              </a:rPr>
              <a:t>Проявлять свои способности к созиданию, реализовать потребность фантазировать, придумывать, творить.</a:t>
            </a:r>
            <a:endParaRPr lang="ru-RU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100"/>
                            </p:stCondLst>
                            <p:childTnLst>
                              <p:par>
                                <p:cTn id="1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660"/>
                            </p:stCondLst>
                            <p:childTnLst>
                              <p:par>
                                <p:cTn id="2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860"/>
                            </p:stCondLst>
                            <p:childTnLst>
                              <p:par>
                                <p:cTn id="2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500"/>
                            </p:stCondLst>
                            <p:childTnLst>
                              <p:par>
                                <p:cTn id="3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460"/>
                            </p:stCondLst>
                            <p:childTnLst>
                              <p:par>
                                <p:cTn id="4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При внедрении ДО нужно соблюдать следующие правила: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357158" y="1643050"/>
            <a:ext cx="8382000" cy="462896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Учащиеся должны иметь навыки работы с компьютером и знать сетевые технологии на уровне пользователя;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Материал курсов должен быть содержательным, интересным, но посильным;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Начинать заниматься с обучающимися в форме дистанционного обучения необходимо постепенно, приучая их к самостоятельной работе.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20"/>
                            </p:stCondLst>
                            <p:childTnLst>
                              <p:par>
                                <p:cTn id="1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40"/>
                            </p:stCondLst>
                            <p:childTnLst>
                              <p:par>
                                <p:cTn id="2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</p:spPr>
        <p:txBody>
          <a:bodyPr/>
          <a:lstStyle/>
          <a:p>
            <a:pPr algn="ctr"/>
            <a:r>
              <a:rPr lang="ru-RU" dirty="0" smtClean="0"/>
              <a:t>Проблемы дистанционного обучения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395536" y="2348880"/>
            <a:ext cx="8382000" cy="3397853"/>
          </a:xfrm>
        </p:spPr>
        <p:txBody>
          <a:bodyPr/>
          <a:lstStyle/>
          <a:p>
            <a:r>
              <a:rPr lang="ru-RU" dirty="0" smtClean="0"/>
              <a:t> Отсутствие прямого очного общения между обучающимися и преподавателем</a:t>
            </a:r>
          </a:p>
          <a:p>
            <a:r>
              <a:rPr lang="ru-RU" dirty="0" smtClean="0"/>
              <a:t>Необходимость в персональном компьютере и доступе в Интернет</a:t>
            </a:r>
          </a:p>
          <a:p>
            <a:r>
              <a:rPr lang="ru-RU" dirty="0" smtClean="0"/>
              <a:t>проблема подтверждения личности пользователя при проверке знаний</a:t>
            </a:r>
          </a:p>
          <a:p>
            <a:r>
              <a:rPr lang="ru-RU" dirty="0" smtClean="0"/>
              <a:t>жесткая самодисциплина</a:t>
            </a:r>
            <a:endParaRPr lang="ru-RU" dirty="0"/>
          </a:p>
        </p:txBody>
      </p:sp>
    </p:spTree>
  </p:cSld>
  <p:clrMapOvr>
    <a:masterClrMapping/>
  </p:clrMapOvr>
  <p:transition spd="slow">
    <p:newsflash/>
  </p:transition>
</p:sld>
</file>

<file path=ppt/theme/theme1.xml><?xml version="1.0" encoding="utf-8"?>
<a:theme xmlns:a="http://schemas.openxmlformats.org/drawingml/2006/main" name="шаблон к презентации 1">
  <a:themeElements>
    <a:clrScheme name="Red Template Template">
      <a:dk1>
        <a:srgbClr val="000000"/>
      </a:dk1>
      <a:lt1>
        <a:srgbClr val="FFFFFF"/>
      </a:lt1>
      <a:dk2>
        <a:srgbClr val="9C2828"/>
      </a:dk2>
      <a:lt2>
        <a:srgbClr val="FFFF99"/>
      </a:lt2>
      <a:accent1>
        <a:srgbClr val="FFC000"/>
      </a:accent1>
      <a:accent2>
        <a:srgbClr val="0D84CD"/>
      </a:accent2>
      <a:accent3>
        <a:srgbClr val="AD5778"/>
      </a:accent3>
      <a:accent4>
        <a:srgbClr val="919E7A"/>
      </a:accent4>
      <a:accent5>
        <a:srgbClr val="DA804E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40DE799-400D-457A-A0F1-CBEB124E44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к презентации 1</Template>
  <TotalTime>320</TotalTime>
  <Words>631</Words>
  <Application>Microsoft Office PowerPoint</Application>
  <PresentationFormat>Экран (4:3)</PresentationFormat>
  <Paragraphs>55</Paragraphs>
  <Slides>10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шаблон к презентации 1</vt:lpstr>
      <vt:lpstr>Белый текст и шрифт Courier для слайдов с кодом</vt:lpstr>
      <vt:lpstr>Дистанционная форма обучения. Преимущества и проблемы.</vt:lpstr>
      <vt:lpstr>Дистанционное обучение (ДО) — взаимодействие учителя и учащихся между собой на расстоянии, реализуемое специфичными средствами Интернет-технологий или другими средствами, предусматривающими интерактивность. </vt:lpstr>
      <vt:lpstr>Современное дистанционное обучение строится на использовании следующих основных элементов: </vt:lpstr>
      <vt:lpstr>Дистанционное обучение позволяет: </vt:lpstr>
      <vt:lpstr>Обучение через интернет обладает рядом  преимуществ: </vt:lpstr>
      <vt:lpstr>Современный курс дистанционного обучения должен строиться на следующих  концептуальных педагогических  положениях: </vt:lpstr>
      <vt:lpstr>Преимущества ДО. Оно помогает:</vt:lpstr>
      <vt:lpstr>При внедрении ДО нужно соблюдать следующие правила:</vt:lpstr>
      <vt:lpstr>Проблемы дистанционного обучения </vt:lpstr>
      <vt:lpstr>Слайд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Дистанционная форма обучения. Преимущества и проблемы.</dc:title>
  <dc:creator>Марина</dc:creator>
  <cp:lastModifiedBy>Наташа</cp:lastModifiedBy>
  <cp:revision>36</cp:revision>
  <dcterms:created xsi:type="dcterms:W3CDTF">2013-03-25T14:52:57Z</dcterms:created>
  <dcterms:modified xsi:type="dcterms:W3CDTF">2020-10-27T18:10:47Z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TC102867849990</vt:lpwstr>
  </property>
</Properties>
</file>