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8" r:id="rId3"/>
    <p:sldId id="375" r:id="rId4"/>
    <p:sldId id="322" r:id="rId5"/>
    <p:sldId id="384" r:id="rId6"/>
    <p:sldId id="376" r:id="rId7"/>
    <p:sldId id="377" r:id="rId8"/>
    <p:sldId id="378" r:id="rId9"/>
    <p:sldId id="379" r:id="rId10"/>
    <p:sldId id="380" r:id="rId11"/>
    <p:sldId id="381" r:id="rId12"/>
    <p:sldId id="259" r:id="rId13"/>
    <p:sldId id="328" r:id="rId14"/>
    <p:sldId id="331" r:id="rId15"/>
    <p:sldId id="337" r:id="rId16"/>
    <p:sldId id="340" r:id="rId17"/>
    <p:sldId id="334" r:id="rId18"/>
    <p:sldId id="332" r:id="rId19"/>
    <p:sldId id="339" r:id="rId20"/>
    <p:sldId id="333" r:id="rId21"/>
    <p:sldId id="335" r:id="rId22"/>
    <p:sldId id="373" r:id="rId23"/>
    <p:sldId id="370" r:id="rId24"/>
    <p:sldId id="342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3" autoAdjust="0"/>
    <p:restoredTop sz="99290" autoAdjust="0"/>
  </p:normalViewPr>
  <p:slideViewPr>
    <p:cSldViewPr>
      <p:cViewPr varScale="1">
        <p:scale>
          <a:sx n="76" d="100"/>
          <a:sy n="76" d="100"/>
        </p:scale>
        <p:origin x="91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79206\Desktop\-&#1040;&#1085;&#1072;&#1083;&#1080;&#1079;%20&#1059;&#1042;&#1056;%202019%20&#1075;&#1086;&#1076;\&#1089;&#1090;&#1086;&#1083;&#1073;&#1094;&#1099;%20&#1087;&#1086;%20&#1088;&#1077;&#1079;&#1091;&#1083;&#1100;&#1090;&#1072;&#1090;&#1072;&#1084;%20&#1045;&#1043;&#1069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800"/>
            </a:pPr>
            <a:r>
              <a:rPr lang="ru-RU" sz="4800"/>
              <a:t>Русский язык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0712468193384255E-2"/>
          <c:y val="0.41545902810826935"/>
          <c:w val="0.9253604749787957"/>
          <c:h val="0.51535854769402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</c:f>
              <c:numCache>
                <c:formatCode>General</c:formatCode>
                <c:ptCount val="1"/>
                <c:pt idx="0">
                  <c:v>73.900000000000006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Лист1!$C$8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</c:f>
              <c:numCache>
                <c:formatCode>General</c:formatCode>
                <c:ptCount val="1"/>
                <c:pt idx="0">
                  <c:v>80.3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47297776"/>
        <c:axId val="-847301584"/>
      </c:barChart>
      <c:catAx>
        <c:axId val="-847297776"/>
        <c:scaling>
          <c:orientation val="minMax"/>
        </c:scaling>
        <c:delete val="1"/>
        <c:axPos val="b"/>
        <c:majorTickMark val="none"/>
        <c:minorTickMark val="none"/>
        <c:tickLblPos val="none"/>
        <c:crossAx val="-847301584"/>
        <c:crosses val="autoZero"/>
        <c:auto val="1"/>
        <c:lblAlgn val="ctr"/>
        <c:lblOffset val="100"/>
        <c:noMultiLvlLbl val="0"/>
      </c:catAx>
      <c:valAx>
        <c:axId val="-847301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84729777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Литература</a:t>
            </a:r>
          </a:p>
        </c:rich>
      </c:tx>
      <c:layout>
        <c:manualLayout>
          <c:xMode val="edge"/>
          <c:yMode val="edge"/>
          <c:x val="0.40209058809591308"/>
          <c:y val="3.686637728334479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Лист1!$C$71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Лист1!$D$71</c:f>
              <c:numCache>
                <c:formatCode>General</c:formatCode>
                <c:ptCount val="1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Лист1!$C$72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2"/>
          <c:order val="2"/>
          <c:tx>
            <c:strRef>
              <c:f>Лист1!$C$73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Лист1!$D$73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28224"/>
        <c:axId val="-769125504"/>
      </c:barChart>
      <c:catAx>
        <c:axId val="-769128224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25504"/>
        <c:crosses val="autoZero"/>
        <c:auto val="1"/>
        <c:lblAlgn val="ctr"/>
        <c:lblOffset val="100"/>
        <c:noMultiLvlLbl val="0"/>
      </c:catAx>
      <c:valAx>
        <c:axId val="-7691255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28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498665791776053"/>
          <c:y val="0.13300933216681257"/>
          <c:w val="0.39002657480314989"/>
          <c:h val="8.3033537474482388E-2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3600"/>
            </a:pPr>
            <a:r>
              <a:rPr lang="ru-RU" sz="3600"/>
              <a:t>Математика профильный уровень</a:t>
            </a:r>
          </a:p>
        </c:rich>
      </c:tx>
      <c:layout>
        <c:manualLayout>
          <c:xMode val="edge"/>
          <c:yMode val="edge"/>
          <c:x val="0.17179856308324576"/>
          <c:y val="1.705373670396463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Лист1!$C$15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Лист1!$D$15</c:f>
              <c:numCache>
                <c:formatCode>General</c:formatCode>
                <c:ptCount val="1"/>
                <c:pt idx="0">
                  <c:v>60.8</c:v>
                </c:pt>
              </c:numCache>
            </c:numRef>
          </c:val>
        </c:ser>
        <c:ser>
          <c:idx val="1"/>
          <c:order val="1"/>
          <c:tx>
            <c:strRef>
              <c:f>Лист1!$C$16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Лист1!$D$16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</c:ser>
        <c:ser>
          <c:idx val="2"/>
          <c:order val="2"/>
          <c:tx>
            <c:strRef>
              <c:f>Лист1!$C$17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Лист1!$D$17</c:f>
              <c:numCache>
                <c:formatCode>General</c:formatCode>
                <c:ptCount val="1"/>
                <c:pt idx="0">
                  <c:v>66.900000000000006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47292880"/>
        <c:axId val="-847295056"/>
      </c:barChart>
      <c:catAx>
        <c:axId val="-847292880"/>
        <c:scaling>
          <c:orientation val="minMax"/>
        </c:scaling>
        <c:delete val="0"/>
        <c:axPos val="b"/>
        <c:majorTickMark val="none"/>
        <c:minorTickMark val="none"/>
        <c:tickLblPos val="none"/>
        <c:crossAx val="-847295056"/>
        <c:crosses val="autoZero"/>
        <c:auto val="1"/>
        <c:lblAlgn val="ctr"/>
        <c:lblOffset val="100"/>
        <c:noMultiLvlLbl val="0"/>
      </c:catAx>
      <c:valAx>
        <c:axId val="-8472950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8472928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Математика базовый уровень</a:t>
            </a:r>
          </a:p>
        </c:rich>
      </c:tx>
      <c:layout>
        <c:manualLayout>
          <c:xMode val="edge"/>
          <c:yMode val="edge"/>
          <c:x val="0.18255903577271099"/>
          <c:y val="5.37363986352224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2512077294686049E-2"/>
          <c:y val="0.45439529845543403"/>
          <c:w val="0.91497584541062804"/>
          <c:h val="0.359519832301595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Лист1!$N$15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Лист1!$O$15</c:f>
              <c:numCache>
                <c:formatCode>General</c:formatCode>
                <c:ptCount val="1"/>
                <c:pt idx="0">
                  <c:v>4.3599999999999985</c:v>
                </c:pt>
              </c:numCache>
            </c:numRef>
          </c:val>
        </c:ser>
        <c:ser>
          <c:idx val="1"/>
          <c:order val="1"/>
          <c:tx>
            <c:strRef>
              <c:f>Лист1!$N$16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3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Лист1!$O$16</c:f>
              <c:numCache>
                <c:formatCode>General</c:formatCode>
                <c:ptCount val="1"/>
                <c:pt idx="0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Лист1!$N$17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Лист1!$O$17</c:f>
              <c:numCache>
                <c:formatCode>General</c:formatCode>
                <c:ptCount val="1"/>
                <c:pt idx="0">
                  <c:v>4.63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847304304"/>
        <c:axId val="-769132032"/>
      </c:barChart>
      <c:catAx>
        <c:axId val="-847304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-769132032"/>
        <c:crosses val="autoZero"/>
        <c:auto val="1"/>
        <c:lblAlgn val="ctr"/>
        <c:lblOffset val="100"/>
        <c:noMultiLvlLbl val="0"/>
      </c:catAx>
      <c:valAx>
        <c:axId val="-7691320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-8473043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Обществознание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12232955997806359"/>
          <c:w val="1"/>
          <c:h val="0.87767044002193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Лист1!$C$26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Лист1!$D$26</c:f>
              <c:numCache>
                <c:formatCode>General</c:formatCode>
                <c:ptCount val="1"/>
                <c:pt idx="0">
                  <c:v>59.2</c:v>
                </c:pt>
              </c:numCache>
            </c:numRef>
          </c:val>
        </c:ser>
        <c:ser>
          <c:idx val="1"/>
          <c:order val="1"/>
          <c:tx>
            <c:strRef>
              <c:f>Лист1!$C$27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Лист1!$D$27</c:f>
              <c:numCache>
                <c:formatCode>General</c:formatCode>
                <c:ptCount val="1"/>
                <c:pt idx="0">
                  <c:v>54</c:v>
                </c:pt>
              </c:numCache>
            </c:numRef>
          </c:val>
        </c:ser>
        <c:ser>
          <c:idx val="2"/>
          <c:order val="2"/>
          <c:tx>
            <c:strRef>
              <c:f>Лист1!$C$28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Лист1!$D$28</c:f>
              <c:numCache>
                <c:formatCode>General</c:formatCode>
                <c:ptCount val="1"/>
                <c:pt idx="0">
                  <c:v>65.900000000000006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29312"/>
        <c:axId val="-769135840"/>
      </c:barChart>
      <c:catAx>
        <c:axId val="-769129312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35840"/>
        <c:crosses val="autoZero"/>
        <c:auto val="1"/>
        <c:lblAlgn val="ctr"/>
        <c:lblOffset val="100"/>
        <c:noMultiLvlLbl val="0"/>
      </c:catAx>
      <c:valAx>
        <c:axId val="-769135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293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sz="3600"/>
              <a:t>Биология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Лист1!$C$61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Лист1!$D$61</c:f>
              <c:numCache>
                <c:formatCode>General</c:formatCode>
                <c:ptCount val="1"/>
                <c:pt idx="0">
                  <c:v>56.9</c:v>
                </c:pt>
              </c:numCache>
            </c:numRef>
          </c:val>
        </c:ser>
        <c:ser>
          <c:idx val="1"/>
          <c:order val="1"/>
          <c:tx>
            <c:strRef>
              <c:f>Лист1!$C$62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Лист1!$C$63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Лист1!$D$63</c:f>
              <c:numCache>
                <c:formatCode>General</c:formatCode>
                <c:ptCount val="1"/>
                <c:pt idx="0">
                  <c:v>76.5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35296"/>
        <c:axId val="-769133120"/>
      </c:barChart>
      <c:catAx>
        <c:axId val="-769135296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33120"/>
        <c:crosses val="autoZero"/>
        <c:auto val="1"/>
        <c:lblAlgn val="ctr"/>
        <c:lblOffset val="100"/>
        <c:noMultiLvlLbl val="0"/>
      </c:catAx>
      <c:valAx>
        <c:axId val="-769133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35296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история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Лист1!$C$37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Лист1!$D$37</c:f>
              <c:numCache>
                <c:formatCode>General</c:formatCode>
                <c:ptCount val="1"/>
                <c:pt idx="0">
                  <c:v>61.4</c:v>
                </c:pt>
              </c:numCache>
            </c:numRef>
          </c:val>
        </c:ser>
        <c:ser>
          <c:idx val="1"/>
          <c:order val="1"/>
          <c:tx>
            <c:strRef>
              <c:f>Лист1!$C$38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Лист1!$D$38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Лист1!$C$39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Лист1!$D$39</c:f>
              <c:numCache>
                <c:formatCode>General</c:formatCode>
                <c:ptCount val="1"/>
                <c:pt idx="0">
                  <c:v>62.6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36384"/>
        <c:axId val="-769130944"/>
      </c:barChart>
      <c:catAx>
        <c:axId val="-769136384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30944"/>
        <c:crosses val="autoZero"/>
        <c:auto val="1"/>
        <c:lblAlgn val="ctr"/>
        <c:lblOffset val="100"/>
        <c:noMultiLvlLbl val="0"/>
      </c:catAx>
      <c:valAx>
        <c:axId val="-769130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3638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информатика и ИКТ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Лист1!$C$51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Лист1!$D$51</c:f>
              <c:numCache>
                <c:formatCode>General</c:formatCode>
                <c:ptCount val="1"/>
                <c:pt idx="0">
                  <c:v>68.099999999999994</c:v>
                </c:pt>
              </c:numCache>
            </c:numRef>
          </c:val>
        </c:ser>
        <c:ser>
          <c:idx val="1"/>
          <c:order val="1"/>
          <c:tx>
            <c:strRef>
              <c:f>Лист1!$C$52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Лист1!$D$52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Лист1!$C$53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Лист1!$D$53</c:f>
              <c:numCache>
                <c:formatCode>General</c:formatCode>
                <c:ptCount val="1"/>
                <c:pt idx="0">
                  <c:v>85.7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26592"/>
        <c:axId val="-769129856"/>
      </c:barChart>
      <c:catAx>
        <c:axId val="-769126592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29856"/>
        <c:crosses val="autoZero"/>
        <c:auto val="1"/>
        <c:lblAlgn val="ctr"/>
        <c:lblOffset val="100"/>
        <c:noMultiLvlLbl val="0"/>
      </c:catAx>
      <c:valAx>
        <c:axId val="-769129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265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Химия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Лист1!$C$86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Лист1!$D$86</c:f>
              <c:numCache>
                <c:formatCode>General</c:formatCode>
                <c:ptCount val="1"/>
                <c:pt idx="0">
                  <c:v>59.6</c:v>
                </c:pt>
              </c:numCache>
            </c:numRef>
          </c:val>
        </c:ser>
        <c:ser>
          <c:idx val="1"/>
          <c:order val="1"/>
          <c:tx>
            <c:strRef>
              <c:f>Лист1!$C$87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Лист1!$D$87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Лист1!$C$88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Лист1!$D$88</c:f>
              <c:numCache>
                <c:formatCode>General</c:formatCode>
                <c:ptCount val="1"/>
                <c:pt idx="0">
                  <c:v>69.8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28768"/>
        <c:axId val="-769131488"/>
      </c:barChart>
      <c:catAx>
        <c:axId val="-769128768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31488"/>
        <c:crosses val="autoZero"/>
        <c:auto val="1"/>
        <c:lblAlgn val="ctr"/>
        <c:lblOffset val="100"/>
        <c:noMultiLvlLbl val="0"/>
      </c:catAx>
      <c:valAx>
        <c:axId val="-769131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2876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4000"/>
            </a:pPr>
            <a:r>
              <a:rPr lang="ru-RU" sz="4000"/>
              <a:t>Английский язык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"/>
          <c:y val="0.39659109423616817"/>
          <c:w val="0.9253604749787957"/>
          <c:h val="0.51535854769402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ЯО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Лист1!$D$6</c:f>
              <c:numCache>
                <c:formatCode>General</c:formatCode>
                <c:ptCount val="1"/>
                <c:pt idx="0">
                  <c:v>73.900000000000006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ЯМР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Лист1!$D$7</c:f>
              <c:numCache>
                <c:formatCode>General</c:formatCode>
                <c:ptCount val="1"/>
                <c:pt idx="0">
                  <c:v>68</c:v>
                </c:pt>
              </c:numCache>
            </c:numRef>
          </c:val>
        </c:ser>
        <c:ser>
          <c:idx val="2"/>
          <c:order val="2"/>
          <c:tx>
            <c:strRef>
              <c:f>Лист1!$C$8</c:f>
              <c:strCache>
                <c:ptCount val="1"/>
                <c:pt idx="0">
                  <c:v>КСШ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Лист1!$D$8</c:f>
              <c:numCache>
                <c:formatCode>General</c:formatCode>
                <c:ptCount val="1"/>
                <c:pt idx="0">
                  <c:v>80.3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769134208"/>
        <c:axId val="-769137472"/>
      </c:barChart>
      <c:catAx>
        <c:axId val="-769134208"/>
        <c:scaling>
          <c:orientation val="minMax"/>
        </c:scaling>
        <c:delete val="1"/>
        <c:axPos val="b"/>
        <c:majorTickMark val="none"/>
        <c:minorTickMark val="none"/>
        <c:tickLblPos val="none"/>
        <c:crossAx val="-769137472"/>
        <c:crosses val="autoZero"/>
        <c:auto val="1"/>
        <c:lblAlgn val="ctr"/>
        <c:lblOffset val="100"/>
        <c:noMultiLvlLbl val="0"/>
      </c:catAx>
      <c:valAx>
        <c:axId val="-769137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-769134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531603192458146"/>
          <c:y val="0.24864471418438724"/>
          <c:w val="0.34215705179709677"/>
          <c:h val="0.11536154685431028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1CDAD-6D3E-4453-8194-1B30CBBCE33A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9B8BC-88C8-4BCE-B6AF-04F019604D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3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D9B8BC-88C8-4BCE-B6AF-04F019604D41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1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учебно-воспитательной работы 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 2019-2020 учебный год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i="1" dirty="0" smtClean="0"/>
              <a:t>МОУ </a:t>
            </a:r>
            <a:r>
              <a:rPr lang="ru-RU" b="1" i="1" dirty="0" err="1" smtClean="0"/>
              <a:t>Красноткацкая</a:t>
            </a:r>
            <a:r>
              <a:rPr lang="ru-RU" b="1" i="1" dirty="0" smtClean="0"/>
              <a:t> СШ ЯМР</a:t>
            </a:r>
            <a:endParaRPr lang="ru-RU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Отличники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23731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00B050"/>
                </a:solidFill>
              </a:rPr>
              <a:t>Галактионова Полина, 3а класс             </a:t>
            </a:r>
            <a:r>
              <a:rPr lang="ru-RU" sz="2000" b="1" dirty="0" smtClean="0">
                <a:solidFill>
                  <a:srgbClr val="002060"/>
                </a:solidFill>
              </a:rPr>
              <a:t>18.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Карпов Матвей, 4в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класс</a:t>
            </a:r>
            <a:endParaRPr lang="ru-RU" sz="2000" b="1" dirty="0" smtClean="0">
              <a:solidFill>
                <a:srgbClr val="FFC000"/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rgbClr val="00B050"/>
                </a:solidFill>
              </a:rPr>
              <a:t>Магер</a:t>
            </a:r>
            <a:r>
              <a:rPr lang="ru-RU" sz="2000" b="1" dirty="0" smtClean="0">
                <a:solidFill>
                  <a:srgbClr val="00B050"/>
                </a:solidFill>
              </a:rPr>
              <a:t> Елизавета, 3а класс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19. </a:t>
            </a:r>
            <a:r>
              <a:rPr lang="ru-RU" sz="2000" b="1" dirty="0" err="1" smtClean="0">
                <a:solidFill>
                  <a:srgbClr val="002060"/>
                </a:solidFill>
              </a:rPr>
              <a:t>Гуцал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Андрей,  </a:t>
            </a:r>
            <a:r>
              <a:rPr lang="ru-RU" sz="2000" b="1" dirty="0" smtClean="0">
                <a:solidFill>
                  <a:srgbClr val="002060"/>
                </a:solidFill>
              </a:rPr>
              <a:t>4в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00B050"/>
                </a:solidFill>
              </a:rPr>
              <a:t>Мальцева Елизавета, 3а класс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20. Абрамов Кирилл, 4в класс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rgbClr val="00B050"/>
                </a:solidFill>
              </a:rPr>
              <a:t>Тенчурин</a:t>
            </a:r>
            <a:r>
              <a:rPr lang="ru-RU" sz="2000" b="1" dirty="0" smtClean="0">
                <a:solidFill>
                  <a:srgbClr val="00B050"/>
                </a:solidFill>
              </a:rPr>
              <a:t> Тимур, 3а класс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21. Носков Роман, 4в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rgbClr val="00B050"/>
                </a:solidFill>
              </a:rPr>
              <a:t>Куклев</a:t>
            </a:r>
            <a:r>
              <a:rPr lang="ru-RU" sz="2000" b="1" dirty="0" smtClean="0">
                <a:solidFill>
                  <a:srgbClr val="00B050"/>
                </a:solidFill>
              </a:rPr>
              <a:t> Максим, 3а класс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rgbClr val="7030A0"/>
                </a:solidFill>
              </a:rPr>
              <a:t>Ливинская</a:t>
            </a:r>
            <a:r>
              <a:rPr lang="ru-RU" sz="2000" b="1" dirty="0" smtClean="0">
                <a:solidFill>
                  <a:srgbClr val="7030A0"/>
                </a:solidFill>
              </a:rPr>
              <a:t> Екатерина, 3б класс     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2а класс – 7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7030A0"/>
                </a:solidFill>
              </a:rPr>
              <a:t>Чесноков Виталий, 3б класс           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2б класс – 6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Игнатьева Александра, 3в класс            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2в класс – 7 человек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Лепин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Ярослав, 3в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Тетерин Станислав, 3в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Киселева Дарья, 3г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Бельский Никита, 3г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Лобазова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Полина, 4а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rgbClr val="0070C0"/>
                </a:solidFill>
              </a:rPr>
              <a:t>Сафронова Елизавета, 4б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Аникеев Никита, 4в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Баранова Мария, 4в класс                   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Гандюхина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 Мария, 4в класс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2117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Отличники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>
                <a:solidFill>
                  <a:schemeClr val="accent2"/>
                </a:solidFill>
              </a:rPr>
              <a:t>Сергеева </a:t>
            </a:r>
            <a:r>
              <a:rPr lang="ru-RU" sz="2000" b="1" dirty="0" smtClean="0">
                <a:solidFill>
                  <a:schemeClr val="accent2"/>
                </a:solidFill>
              </a:rPr>
              <a:t>Саша</a:t>
            </a:r>
            <a:r>
              <a:rPr lang="ru-RU" sz="2000" b="1" dirty="0" smtClean="0">
                <a:solidFill>
                  <a:schemeClr val="accent2"/>
                </a:solidFill>
              </a:rPr>
              <a:t>, </a:t>
            </a:r>
            <a:r>
              <a:rPr lang="ru-RU" sz="2000" b="1" dirty="0">
                <a:solidFill>
                  <a:schemeClr val="accent2"/>
                </a:solidFill>
              </a:rPr>
              <a:t>5а </a:t>
            </a:r>
            <a:r>
              <a:rPr lang="ru-RU" sz="2000" b="1" dirty="0" smtClean="0">
                <a:solidFill>
                  <a:schemeClr val="accent2"/>
                </a:solidFill>
              </a:rPr>
              <a:t>класс                   </a:t>
            </a:r>
            <a:r>
              <a:rPr lang="ru-RU" sz="2000" b="1" dirty="0" smtClean="0">
                <a:solidFill>
                  <a:schemeClr val="accent4"/>
                </a:solidFill>
              </a:rPr>
              <a:t>17.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</a:rPr>
              <a:t>Репина </a:t>
            </a:r>
            <a:r>
              <a:rPr lang="ru-RU" sz="2000" b="1" dirty="0">
                <a:solidFill>
                  <a:srgbClr val="7030A0"/>
                </a:solidFill>
              </a:rPr>
              <a:t>Василиса, 7б </a:t>
            </a:r>
            <a:r>
              <a:rPr lang="ru-RU" sz="2000" b="1" dirty="0" smtClean="0">
                <a:solidFill>
                  <a:srgbClr val="7030A0"/>
                </a:solidFill>
              </a:rPr>
              <a:t>класс</a:t>
            </a:r>
            <a:endParaRPr lang="ru-RU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2"/>
                </a:solidFill>
              </a:rPr>
              <a:t>Шошина </a:t>
            </a:r>
            <a:r>
              <a:rPr lang="ru-RU" sz="2000" b="1" dirty="0">
                <a:solidFill>
                  <a:schemeClr val="accent2"/>
                </a:solidFill>
              </a:rPr>
              <a:t>Тая, 5а </a:t>
            </a:r>
            <a:r>
              <a:rPr lang="ru-RU" sz="2000" b="1" dirty="0" smtClean="0">
                <a:solidFill>
                  <a:schemeClr val="accent2"/>
                </a:solidFill>
              </a:rPr>
              <a:t>класс        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18.Плэчинтэ </a:t>
            </a:r>
            <a:r>
              <a:rPr lang="ru-RU" sz="2000" b="1" dirty="0">
                <a:solidFill>
                  <a:srgbClr val="0070C0"/>
                </a:solidFill>
              </a:rPr>
              <a:t>Диана, 9а </a:t>
            </a:r>
            <a:r>
              <a:rPr lang="ru-RU" sz="2000" b="1" dirty="0" smtClean="0">
                <a:solidFill>
                  <a:srgbClr val="0070C0"/>
                </a:solidFill>
              </a:rPr>
              <a:t>класс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2"/>
                </a:solidFill>
              </a:rPr>
              <a:t>Кадырова Алина, 5а класс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19.</a:t>
            </a:r>
            <a:r>
              <a:rPr lang="ru-RU" sz="2000" b="1" dirty="0" smtClean="0">
                <a:solidFill>
                  <a:schemeClr val="accent2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Ковач </a:t>
            </a:r>
            <a:r>
              <a:rPr lang="ru-RU" sz="2000" b="1" dirty="0">
                <a:solidFill>
                  <a:srgbClr val="0070C0"/>
                </a:solidFill>
              </a:rPr>
              <a:t>Кристина, 9а </a:t>
            </a:r>
            <a:r>
              <a:rPr lang="ru-RU" sz="2000" b="1" dirty="0" smtClean="0">
                <a:solidFill>
                  <a:srgbClr val="0070C0"/>
                </a:solidFill>
              </a:rPr>
              <a:t>класс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err="1" smtClean="0">
                <a:solidFill>
                  <a:schemeClr val="accent2"/>
                </a:solidFill>
              </a:rPr>
              <a:t>Сечин</a:t>
            </a:r>
            <a:r>
              <a:rPr lang="ru-RU" sz="2000" b="1" dirty="0" smtClean="0">
                <a:solidFill>
                  <a:schemeClr val="accent2"/>
                </a:solidFill>
              </a:rPr>
              <a:t> Павел, 5а класс        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20. Макарова Полина, 9а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2"/>
                </a:solidFill>
              </a:rPr>
              <a:t>Козицына </a:t>
            </a:r>
            <a:r>
              <a:rPr lang="ru-RU" sz="2000" b="1" dirty="0">
                <a:solidFill>
                  <a:schemeClr val="accent2"/>
                </a:solidFill>
              </a:rPr>
              <a:t>Дарья, 5а </a:t>
            </a:r>
            <a:r>
              <a:rPr lang="ru-RU" sz="2000" b="1" dirty="0" smtClean="0">
                <a:solidFill>
                  <a:schemeClr val="accent2"/>
                </a:solidFill>
              </a:rPr>
              <a:t>класс               </a:t>
            </a:r>
            <a:r>
              <a:rPr lang="ru-RU" sz="2000" b="1" dirty="0" smtClean="0">
                <a:solidFill>
                  <a:srgbClr val="0070C0"/>
                </a:solidFill>
              </a:rPr>
              <a:t>21. Щербак Эльвира, 9а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>
                <a:solidFill>
                  <a:schemeClr val="accent2"/>
                </a:solidFill>
              </a:rPr>
              <a:t>Травина Арина, 5а </a:t>
            </a:r>
            <a:r>
              <a:rPr lang="ru-RU" sz="2000" b="1" dirty="0" smtClean="0">
                <a:solidFill>
                  <a:schemeClr val="accent2"/>
                </a:solidFill>
              </a:rPr>
              <a:t>класс                   </a:t>
            </a:r>
            <a:r>
              <a:rPr lang="ru-RU" sz="2000" b="1" dirty="0" smtClean="0">
                <a:solidFill>
                  <a:srgbClr val="00B050"/>
                </a:solidFill>
              </a:rPr>
              <a:t>22. </a:t>
            </a:r>
            <a:r>
              <a:rPr lang="ru-RU" sz="2000" b="1" dirty="0" err="1" smtClean="0">
                <a:solidFill>
                  <a:srgbClr val="00B050"/>
                </a:solidFill>
              </a:rPr>
              <a:t>Растрепина</a:t>
            </a:r>
            <a:r>
              <a:rPr lang="ru-RU" sz="2000" b="1" dirty="0" smtClean="0">
                <a:solidFill>
                  <a:srgbClr val="00B050"/>
                </a:solidFill>
              </a:rPr>
              <a:t> Дарья, 9б класс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000" b="1" dirty="0" smtClean="0">
                <a:solidFill>
                  <a:schemeClr val="accent2"/>
                </a:solidFill>
              </a:rPr>
              <a:t>Христофорова Софья, 5а класс       </a:t>
            </a:r>
            <a:r>
              <a:rPr lang="ru-RU" sz="2000" b="1" dirty="0" smtClean="0">
                <a:solidFill>
                  <a:srgbClr val="FF0000"/>
                </a:solidFill>
              </a:rPr>
              <a:t>23. </a:t>
            </a:r>
            <a:r>
              <a:rPr lang="ru-RU" sz="2000" b="1" dirty="0" err="1" smtClean="0">
                <a:solidFill>
                  <a:srgbClr val="FF0000"/>
                </a:solidFill>
              </a:rPr>
              <a:t>Кучерова</a:t>
            </a:r>
            <a:r>
              <a:rPr lang="ru-RU" sz="2000" b="1" dirty="0" smtClean="0">
                <a:solidFill>
                  <a:srgbClr val="FF0000"/>
                </a:solidFill>
              </a:rPr>
              <a:t> Антонина, 10 класс</a:t>
            </a:r>
            <a:endParaRPr lang="ru-RU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8.    Гаврилова </a:t>
            </a:r>
            <a:r>
              <a:rPr lang="ru-RU" sz="2000" b="1" dirty="0">
                <a:solidFill>
                  <a:srgbClr val="C00000"/>
                </a:solidFill>
              </a:rPr>
              <a:t>Лиана, </a:t>
            </a:r>
            <a:r>
              <a:rPr lang="ru-RU" sz="2000" b="1" dirty="0" smtClean="0">
                <a:solidFill>
                  <a:srgbClr val="C00000"/>
                </a:solidFill>
              </a:rPr>
              <a:t>5б класс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24. </a:t>
            </a:r>
            <a:r>
              <a:rPr lang="ru-RU" sz="2000" b="1" dirty="0" err="1" smtClean="0">
                <a:solidFill>
                  <a:srgbClr val="FF0000"/>
                </a:solidFill>
              </a:rPr>
              <a:t>Арюхова</a:t>
            </a:r>
            <a:r>
              <a:rPr lang="ru-RU" sz="2000" b="1" dirty="0" smtClean="0">
                <a:solidFill>
                  <a:srgbClr val="FF0000"/>
                </a:solidFill>
              </a:rPr>
              <a:t> Валерия, 10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9.    </a:t>
            </a:r>
            <a:r>
              <a:rPr lang="ru-RU" sz="2000" b="1" dirty="0" err="1" smtClean="0">
                <a:solidFill>
                  <a:srgbClr val="C00000"/>
                </a:solidFill>
              </a:rPr>
              <a:t>Жилинский</a:t>
            </a:r>
            <a:r>
              <a:rPr lang="ru-RU" sz="2000" b="1" dirty="0" smtClean="0">
                <a:solidFill>
                  <a:srgbClr val="C00000"/>
                </a:solidFill>
              </a:rPr>
              <a:t> Сергей, 5б класс           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25. </a:t>
            </a:r>
            <a:r>
              <a:rPr lang="ru-RU" sz="2000" b="1" dirty="0" err="1" smtClean="0">
                <a:solidFill>
                  <a:schemeClr val="accent4">
                    <a:lumMod val="75000"/>
                  </a:schemeClr>
                </a:solidFill>
              </a:rPr>
              <a:t>Лемеза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 Дарья, 11 класс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10.  </a:t>
            </a:r>
            <a:r>
              <a:rPr lang="ru-RU" sz="2000" b="1" dirty="0" err="1" smtClean="0">
                <a:solidFill>
                  <a:srgbClr val="C00000"/>
                </a:solidFill>
              </a:rPr>
              <a:t>Шеренгина</a:t>
            </a:r>
            <a:r>
              <a:rPr lang="ru-RU" sz="2000" b="1" dirty="0" smtClean="0">
                <a:solidFill>
                  <a:srgbClr val="C00000"/>
                </a:solidFill>
              </a:rPr>
              <a:t> Ульяна, 5б класс            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26. Васильева Дария, 11 класс</a:t>
            </a:r>
            <a:endParaRPr lang="ru-RU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AutoNum type="arabicPeriod" startAt="11"/>
            </a:pPr>
            <a:r>
              <a:rPr lang="ru-RU" sz="2000" b="1" dirty="0" err="1" smtClean="0">
                <a:solidFill>
                  <a:srgbClr val="C00000"/>
                </a:solidFill>
              </a:rPr>
              <a:t>Каныгина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Екатерина, </a:t>
            </a:r>
            <a:r>
              <a:rPr lang="ru-RU" sz="2000" b="1" dirty="0" smtClean="0">
                <a:solidFill>
                  <a:srgbClr val="C00000"/>
                </a:solidFill>
              </a:rPr>
              <a:t>5б класс        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</a:rPr>
              <a:t>27. Журавлёва Мария, 11 класс</a:t>
            </a:r>
          </a:p>
          <a:p>
            <a:pPr marL="457200" indent="-457200">
              <a:buAutoNum type="arabicPeriod" startAt="11"/>
            </a:pPr>
            <a:r>
              <a:rPr lang="ru-RU" sz="2000" b="1" dirty="0" err="1" smtClean="0">
                <a:solidFill>
                  <a:srgbClr val="C00000"/>
                </a:solidFill>
              </a:rPr>
              <a:t>Пепелин</a:t>
            </a:r>
            <a:r>
              <a:rPr lang="ru-RU" sz="2000" b="1" dirty="0" smtClean="0">
                <a:solidFill>
                  <a:srgbClr val="C00000"/>
                </a:solidFill>
              </a:rPr>
              <a:t> Роман, 5б класс</a:t>
            </a:r>
            <a:endParaRPr lang="ru-RU" sz="2000" b="1" dirty="0">
              <a:solidFill>
                <a:srgbClr val="C00000"/>
              </a:solidFill>
            </a:endParaRPr>
          </a:p>
          <a:p>
            <a:pPr marL="457200" indent="-457200">
              <a:buAutoNum type="arabicPeriod" startAt="11"/>
            </a:pPr>
            <a:r>
              <a:rPr lang="ru-RU" sz="2000" b="1" dirty="0" smtClean="0">
                <a:solidFill>
                  <a:srgbClr val="00B050"/>
                </a:solidFill>
              </a:rPr>
              <a:t>Киселева </a:t>
            </a:r>
            <a:r>
              <a:rPr lang="ru-RU" sz="2000" b="1" dirty="0">
                <a:solidFill>
                  <a:srgbClr val="00B050"/>
                </a:solidFill>
              </a:rPr>
              <a:t>Валерия, </a:t>
            </a:r>
            <a:r>
              <a:rPr lang="ru-RU" sz="2000" b="1" dirty="0" smtClean="0">
                <a:solidFill>
                  <a:srgbClr val="00B050"/>
                </a:solidFill>
              </a:rPr>
              <a:t>5в класс</a:t>
            </a:r>
          </a:p>
          <a:p>
            <a:pPr marL="457200" indent="-457200">
              <a:buAutoNum type="arabicPeriod" startAt="11"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Морозов </a:t>
            </a:r>
            <a:r>
              <a:rPr lang="ru-RU" sz="2000" b="1" dirty="0">
                <a:solidFill>
                  <a:schemeClr val="accent3">
                    <a:lumMod val="75000"/>
                  </a:schemeClr>
                </a:solidFill>
              </a:rPr>
              <a:t>Иван, 7а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класс</a:t>
            </a:r>
          </a:p>
          <a:p>
            <a:pPr marL="457200" indent="-457200">
              <a:buAutoNum type="arabicPeriod" startAt="11"/>
            </a:pPr>
            <a:r>
              <a:rPr lang="ru-RU" sz="2000" b="1" dirty="0" err="1" smtClean="0">
                <a:solidFill>
                  <a:schemeClr val="accent3">
                    <a:lumMod val="75000"/>
                  </a:schemeClr>
                </a:solidFill>
              </a:rPr>
              <a:t>Жаркова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 Светлана, 7а класс</a:t>
            </a:r>
          </a:p>
          <a:p>
            <a:pPr marL="457200" indent="-457200">
              <a:buAutoNum type="arabicPeriod" startAt="11"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Хуторная Евгения, 7а класс</a:t>
            </a:r>
          </a:p>
        </p:txBody>
      </p:sp>
    </p:spTree>
    <p:extLst>
      <p:ext uri="{BB962C8B-B14F-4D97-AF65-F5344CB8AC3E}">
        <p14:creationId xmlns:p14="http://schemas.microsoft.com/office/powerpoint/2010/main" val="99572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Медалисты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451038"/>
              </p:ext>
            </p:extLst>
          </p:nvPr>
        </p:nvGraphicFramePr>
        <p:xfrm>
          <a:off x="-1" y="836712"/>
          <a:ext cx="9144000" cy="59009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73561"/>
                <a:gridCol w="1373562"/>
                <a:gridCol w="1373562"/>
                <a:gridCol w="1177339"/>
                <a:gridCol w="1281992"/>
                <a:gridCol w="1281992"/>
                <a:gridCol w="1281992"/>
              </a:tblGrid>
              <a:tr h="33939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Золотая медаль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Серебряная медаль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Общее количество медалистов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9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 классов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11 классов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человек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% от общего количества выпускников 11 классов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2007-2008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10,5%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5,25%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15,75%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6,6%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3,8%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15,3%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8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2010 -2011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2011- 2012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4,5%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82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2013-2014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6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2014-2015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20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Почетный знак Губернатора ЯО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           0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2015-2016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3,7%</a:t>
                      </a: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   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    5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18,5%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2016-2017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effectLst/>
                          <a:latin typeface="Times New Roman"/>
                        </a:rPr>
                        <a:t>0</a:t>
                      </a:r>
                      <a:endParaRPr lang="ru-RU" sz="1400" dirty="0">
                        <a:effectLst/>
                        <a:latin typeface="Times New Roman"/>
                      </a:endParaRPr>
                    </a:p>
                  </a:txBody>
                  <a:tcPr marL="65837" marR="65837" marT="914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2017-2018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2018-2019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22%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7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2019 -2020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5,6%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16,7%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ЕГЭ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H="1">
            <a:off x="8494712" y="290671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6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9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80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9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78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561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31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Autofit/>
          </a:bodyPr>
          <a:lstStyle/>
          <a:p>
            <a:r>
              <a:rPr lang="ru-RU" b="1" dirty="0" smtClean="0"/>
              <a:t>Итоги года в сравнении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274010"/>
              </p:ext>
            </p:extLst>
          </p:nvPr>
        </p:nvGraphicFramePr>
        <p:xfrm>
          <a:off x="0" y="653505"/>
          <a:ext cx="9143997" cy="69029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7955"/>
                <a:gridCol w="2090828"/>
                <a:gridCol w="1099370"/>
                <a:gridCol w="1107863"/>
                <a:gridCol w="1224136"/>
                <a:gridCol w="1152128"/>
                <a:gridCol w="2051717"/>
              </a:tblGrid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2015-16</a:t>
                      </a:r>
                      <a:endParaRPr lang="ru-RU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201</a:t>
                      </a:r>
                      <a:r>
                        <a:rPr lang="ru-RU" sz="1800" dirty="0" smtClean="0">
                          <a:effectLst/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6-17</a:t>
                      </a:r>
                      <a:endParaRPr lang="ru-RU" sz="1800" dirty="0">
                        <a:effectLst/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Calibri" pitchFamily="34" charset="0"/>
                          <a:cs typeface="Calibri" pitchFamily="34" charset="0"/>
                        </a:rPr>
                        <a:t>2017-18</a:t>
                      </a:r>
                      <a:endParaRPr lang="ru-RU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2018-19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61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</a:t>
                      </a:r>
                      <a:r>
                        <a:rPr lang="en-US" sz="1000">
                          <a:effectLst/>
                        </a:rPr>
                        <a:t>/</a:t>
                      </a:r>
                      <a:r>
                        <a:rPr lang="ru-RU" sz="1000">
                          <a:effectLst/>
                        </a:rPr>
                        <a:t>п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позиция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по школе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Всего по школе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классов (комплектов)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 (31)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(31)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из них коррекции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71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Количество учащихся на начало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563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611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669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 них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70+2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Выбыли в течение года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6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Прибыли в течение года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71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Количество учащихся на конец года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48/17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580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620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671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54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том числе со справкой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45/16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(11%)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45/16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,4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(10,5%)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67+2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2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Оставлены на повторный курс обучения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71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%  к общему количеству учащихся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0,34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Переведены условно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2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 % к общему количеству </a:t>
                      </a:r>
                      <a:r>
                        <a:rPr lang="ru-RU" sz="1000" dirty="0" smtClean="0">
                          <a:effectLst/>
                        </a:rPr>
                        <a:t>обучающихся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14,2%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12,1 %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7,7%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Окончили учебный год на «5»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51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2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% к общему количеству аттестующихся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7,8%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8,4%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8,2%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9,6%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11,6%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71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Окончили учебный год на «4» и «5»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142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162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236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326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 % к общему количеству аттестующихся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28,4%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28,4%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30,4%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40,5%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  <a:tr h="244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Качество обучения (в %)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34,8%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36,8%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36,6%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40%</a:t>
                      </a:r>
                      <a:endParaRPr lang="ru-RU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52,1%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/>
                </a:tc>
              </a:tr>
              <a:tr h="721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Награждены похвальным листом (круглые отличники)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Примечание: 9-ти и 11-тиклассникам листы не вручались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13 (17)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22(23)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2,5%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(29)</a:t>
                      </a:r>
                      <a:endParaRPr lang="ru-RU" dirty="0"/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506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38100"/>
          <a:ext cx="9124950" cy="681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8155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prstClr val="black"/>
                </a:solidFill>
                <a:ea typeface="+mj-ea"/>
                <a:cs typeface="+mj-cs"/>
              </a:rPr>
              <a:t>Результаты профильного обучения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68760"/>
            <a:ext cx="871296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Биология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</a:rPr>
              <a:t> 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средний балл по профильным классам  в области  1,19;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Красноткацкая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 1,27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по профильным классам ЯО.                                                                                   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Яковлева Н.А.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</a:p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Химия</a:t>
            </a:r>
            <a:endParaRPr lang="ru-RU" sz="2000" b="1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sz="2000" b="1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средний балл по профильным классам  в области  1,10;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Красноткацкая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 1,26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Выше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по профильным классам ЯО.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 Березкин П.Н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sz="20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/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7653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Результаты профильного обучения</a:t>
            </a:r>
            <a:endParaRPr lang="ru-RU" sz="32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500" b="1" dirty="0" smtClean="0"/>
              <a:t>          </a:t>
            </a:r>
          </a:p>
          <a:p>
            <a:pPr marL="0" indent="0">
              <a:buNone/>
            </a:pPr>
            <a:r>
              <a:rPr lang="ru-RU" sz="3700" b="1" dirty="0"/>
              <a:t> </a:t>
            </a:r>
            <a:r>
              <a:rPr lang="ru-RU" sz="3700" b="1" dirty="0" smtClean="0"/>
              <a:t>         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7"/>
            <a:ext cx="864096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</a:rPr>
              <a:t>Обществознание.   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latin typeface="Times New Roman"/>
                <a:ea typeface="Times New Roman"/>
              </a:rPr>
              <a:t>Относительный </a:t>
            </a:r>
            <a:r>
              <a:rPr lang="ru-RU" sz="2000" dirty="0">
                <a:latin typeface="Times New Roman"/>
                <a:ea typeface="Times New Roman"/>
              </a:rPr>
              <a:t>средний балл по профильным классам  в области   1,09 </a:t>
            </a:r>
          </a:p>
          <a:p>
            <a:pPr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latin typeface="Times New Roman"/>
                <a:ea typeface="Times New Roman"/>
              </a:rPr>
              <a:t>МОУ </a:t>
            </a:r>
            <a:r>
              <a:rPr lang="ru-RU" sz="2000" dirty="0" err="1">
                <a:latin typeface="Times New Roman"/>
                <a:ea typeface="Times New Roman"/>
              </a:rPr>
              <a:t>Красноткацкая</a:t>
            </a:r>
            <a:r>
              <a:rPr lang="ru-RU" sz="2000" dirty="0">
                <a:latin typeface="Times New Roman"/>
                <a:ea typeface="Times New Roman"/>
              </a:rPr>
              <a:t> СОШ  1,07.  </a:t>
            </a:r>
            <a:endParaRPr lang="ru-RU" sz="20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Соответствует </a:t>
            </a:r>
            <a:r>
              <a:rPr lang="ru-RU" sz="2000" dirty="0">
                <a:latin typeface="Times New Roman"/>
                <a:ea typeface="Times New Roman"/>
              </a:rPr>
              <a:t>среднему значению по профильным классам ЯО                                                                                            </a:t>
            </a:r>
          </a:p>
          <a:p>
            <a:pPr>
              <a:spcAft>
                <a:spcPts val="0"/>
              </a:spcAft>
            </a:pPr>
            <a:r>
              <a:rPr lang="ru-RU" sz="2000" dirty="0" smtClean="0">
                <a:latin typeface="Times New Roman"/>
                <a:ea typeface="Times New Roman"/>
              </a:rPr>
              <a:t>Учитель </a:t>
            </a:r>
            <a:r>
              <a:rPr lang="ru-RU" sz="2000" dirty="0" err="1">
                <a:latin typeface="Times New Roman"/>
                <a:ea typeface="Times New Roman"/>
              </a:rPr>
              <a:t>Валькова</a:t>
            </a:r>
            <a:r>
              <a:rPr lang="ru-RU" sz="2000" dirty="0">
                <a:latin typeface="Times New Roman"/>
                <a:ea typeface="Times New Roman"/>
              </a:rPr>
              <a:t> Н.Е.</a:t>
            </a:r>
          </a:p>
          <a:p>
            <a:pPr>
              <a:spcAft>
                <a:spcPts val="0"/>
              </a:spcAft>
            </a:pPr>
            <a:endParaRPr lang="ru-RU" sz="2000" dirty="0" smtClean="0">
              <a:latin typeface="Times New Roman"/>
              <a:ea typeface="Times New Roman"/>
            </a:endParaRPr>
          </a:p>
          <a:p>
            <a:r>
              <a:rPr lang="ru-RU" sz="2000" b="1" dirty="0" smtClean="0">
                <a:latin typeface="Times New Roman"/>
                <a:ea typeface="Times New Roman"/>
              </a:rPr>
              <a:t>Физика</a:t>
            </a:r>
            <a:r>
              <a:rPr lang="ru-RU" sz="2000" b="1" dirty="0">
                <a:latin typeface="Times New Roman"/>
                <a:ea typeface="Times New Roman"/>
              </a:rPr>
              <a:t>.</a:t>
            </a:r>
            <a:r>
              <a:rPr lang="ru-RU" sz="2000" dirty="0">
                <a:latin typeface="Times New Roman"/>
                <a:ea typeface="Times New Roman"/>
              </a:rPr>
              <a:t> </a:t>
            </a:r>
            <a:endParaRPr lang="ru-RU" sz="2000" dirty="0" smtClean="0">
              <a:latin typeface="Times New Roman"/>
              <a:ea typeface="Times New Roman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профильным классам в области 1,11;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Красноткацкая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1,0.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по профильным классам ЯО.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Образцова И.А.</a:t>
            </a:r>
          </a:p>
          <a:p>
            <a:pPr>
              <a:spcAft>
                <a:spcPts val="0"/>
              </a:spcAft>
            </a:pPr>
            <a:endParaRPr lang="ru-RU" dirty="0" smtClean="0">
              <a:latin typeface="Times New Roman"/>
              <a:ea typeface="Times New Roman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Информатика и ИКТ.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балл по профильным классам  в области  1,12;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Красноткацкая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  0,84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среднего балла по профильным классам ЯО.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Ильина О.В.</a:t>
            </a:r>
            <a:endParaRPr lang="ru-RU" sz="2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212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05584"/>
              </p:ext>
            </p:extLst>
          </p:nvPr>
        </p:nvGraphicFramePr>
        <p:xfrm>
          <a:off x="2" y="-27384"/>
          <a:ext cx="9143998" cy="755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0"/>
                <a:gridCol w="936104"/>
                <a:gridCol w="1008112"/>
                <a:gridCol w="1152128"/>
                <a:gridCol w="1008112"/>
                <a:gridCol w="936104"/>
                <a:gridCol w="864096"/>
                <a:gridCol w="1008112"/>
                <a:gridCol w="971600"/>
              </a:tblGrid>
              <a:tr h="14699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параллель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кол-во </a:t>
                      </a:r>
                    </a:p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обуч-ся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успевают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Качество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обучения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отличники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 «4» и «5»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1 «4»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  1 «3»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 успевают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663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 четверть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674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460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390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85 %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165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35,8%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7,1 %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132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28,7%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0,9 %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11,3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2 четверть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673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501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445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89 %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189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37,7%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8,2 %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148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29,5%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43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8,6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11 %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3 четверть</a:t>
                      </a: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673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 541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485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89,6 %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206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38,1%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7 %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168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31%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1,7 %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46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10,4%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01141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 школе</a:t>
                      </a:r>
                    </a:p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за год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671</a:t>
                      </a:r>
                    </a:p>
                    <a:p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</a:rPr>
                        <a:t>Атт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583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669 (581)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99,7%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304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52,1%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48(+20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с 2-кл)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</a:rPr>
                        <a:t>11,6%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0B050"/>
                          </a:solidFill>
                        </a:rPr>
                        <a:t>26 - ПЛ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236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40,5%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3.3%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5,5%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00B050"/>
                          </a:solidFill>
                        </a:rPr>
                        <a:t>0,3%</a:t>
                      </a:r>
                      <a:endParaRPr lang="ru-RU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11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Выполнение государственного стандарта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60424"/>
              </p:ext>
            </p:extLst>
          </p:nvPr>
        </p:nvGraphicFramePr>
        <p:xfrm>
          <a:off x="0" y="648151"/>
          <a:ext cx="9108504" cy="62098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84176"/>
                <a:gridCol w="720080"/>
                <a:gridCol w="684250"/>
                <a:gridCol w="784100"/>
                <a:gridCol w="649850"/>
                <a:gridCol w="781697"/>
                <a:gridCol w="781697"/>
                <a:gridCol w="782248"/>
                <a:gridCol w="684407"/>
                <a:gridCol w="840921"/>
                <a:gridCol w="815078"/>
              </a:tblGrid>
              <a:tr h="432048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Ступени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</a:rPr>
                        <a:t>Учебный год</a:t>
                      </a:r>
                    </a:p>
                  </a:txBody>
                  <a:tcPr marL="56593" marR="565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+mn-lt"/>
                          <a:ea typeface="Times New Roman"/>
                        </a:rPr>
                        <a:t>2015-2016</a:t>
                      </a:r>
                      <a:endParaRPr lang="ru-RU" sz="18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</a:rPr>
                        <a:t>2016-2017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/>
                        </a:rPr>
                        <a:t>2017-2018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2018-2019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2019-2020</a:t>
                      </a:r>
                      <a:endParaRPr lang="ru-RU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Справляе-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Справляе-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Справляе-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Справляе-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Успеш-ность(%)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Справляе-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мость(%)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Успеш-ность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(%)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</a:t>
                      </a:r>
                      <a:r>
                        <a:rPr lang="ru-RU" sz="1200" b="1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НОО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93,1%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95%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94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ООО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32,3%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83,4%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26,7%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28,3%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39,4%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6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Программы СОО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39,5%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40,7%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     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37,9%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94%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44,4%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28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Times New Roman"/>
                        </a:rPr>
                        <a:t>По школе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С условно переведенными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89 %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(60 чел.)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34,8%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88,6 %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(65 чел.)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36,8%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87,9%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(70 чел.)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36,6%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92,3%</a:t>
                      </a: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(48 чел)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99,7%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51,6%</a:t>
                      </a:r>
                      <a:endParaRPr lang="ru-RU" sz="1400" b="1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06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Качество обучения по параллелям</a:t>
            </a:r>
            <a:endParaRPr lang="ru-RU" sz="4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2" y="1628799"/>
          <a:ext cx="8568950" cy="1479033"/>
        </p:xfrm>
        <a:graphic>
          <a:graphicData uri="http://schemas.openxmlformats.org/drawingml/2006/table">
            <a:tbl>
              <a:tblPr/>
              <a:tblGrid>
                <a:gridCol w="803556"/>
                <a:gridCol w="852626"/>
                <a:gridCol w="792088"/>
                <a:gridCol w="792088"/>
                <a:gridCol w="864096"/>
                <a:gridCol w="936104"/>
                <a:gridCol w="864096"/>
                <a:gridCol w="864096"/>
                <a:gridCol w="936104"/>
                <a:gridCol w="864096"/>
              </a:tblGrid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 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 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 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6 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7 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8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9 классы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10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11 класс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07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89%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65%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60%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31%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39%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35%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27%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54%</a:t>
                      </a:r>
                      <a:endParaRPr lang="ru-RU" sz="1800" b="1" dirty="0">
                        <a:solidFill>
                          <a:srgbClr val="00B05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22%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1921" marR="41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406385"/>
              </p:ext>
            </p:extLst>
          </p:nvPr>
        </p:nvGraphicFramePr>
        <p:xfrm>
          <a:off x="26029" y="-924738"/>
          <a:ext cx="9144002" cy="8061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6805"/>
                <a:gridCol w="1550153"/>
                <a:gridCol w="1458967"/>
                <a:gridCol w="1400591"/>
                <a:gridCol w="1279926"/>
                <a:gridCol w="1279926"/>
                <a:gridCol w="1217634"/>
              </a:tblGrid>
              <a:tr h="35864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2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 3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         4 </a:t>
                      </a:r>
                      <a:r>
                        <a:rPr lang="ru-RU" sz="2000" dirty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39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справл</a:t>
                      </a:r>
                      <a:r>
                        <a:rPr lang="ru-RU" sz="2000" dirty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качество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 smtClean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77%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39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85%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48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65%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78%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б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62%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</a:rPr>
                        <a:t> 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17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52,4%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55%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76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г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43%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64%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а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50%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95%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47,3%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52,6%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б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42%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42%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42%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3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в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80%</a:t>
                      </a:r>
                      <a:endParaRPr lang="ru-RU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100%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84%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100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84%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96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707261"/>
              </p:ext>
            </p:extLst>
          </p:nvPr>
        </p:nvGraphicFramePr>
        <p:xfrm>
          <a:off x="0" y="-1048992"/>
          <a:ext cx="9144000" cy="8109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5578"/>
                <a:gridCol w="1080118"/>
                <a:gridCol w="1152128"/>
                <a:gridCol w="1250049"/>
                <a:gridCol w="1010740"/>
                <a:gridCol w="1010740"/>
                <a:gridCol w="904935"/>
                <a:gridCol w="1018163"/>
                <a:gridCol w="961549"/>
              </a:tblGrid>
              <a:tr h="43525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5 класс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6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7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3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</a:t>
                      </a:r>
                      <a:endParaRPr lang="ru-RU" sz="20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</a:t>
                      </a: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справл.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качество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93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56,5%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37,5%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95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35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41 %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43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а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77,3%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6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б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(рус.яз.)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36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в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73,6%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22,7%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91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3095"/>
              </p:ext>
            </p:extLst>
          </p:nvPr>
        </p:nvGraphicFramePr>
        <p:xfrm>
          <a:off x="-2" y="-2"/>
          <a:ext cx="9144003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7540"/>
                <a:gridCol w="774630"/>
                <a:gridCol w="725576"/>
                <a:gridCol w="738599"/>
                <a:gridCol w="680682"/>
                <a:gridCol w="680682"/>
                <a:gridCol w="680682"/>
                <a:gridCol w="680682"/>
                <a:gridCol w="680682"/>
                <a:gridCol w="680682"/>
                <a:gridCol w="723224"/>
                <a:gridCol w="646773"/>
                <a:gridCol w="683569"/>
              </a:tblGrid>
              <a:tr h="92169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четверть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 5 класс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класс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6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спр.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кач-во</a:t>
                      </a:r>
                    </a:p>
                  </a:txBody>
                  <a:tcPr marL="68580" marR="68580" marT="0" marB="0"/>
                </a:tc>
              </a:tr>
              <a:tr h="8369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4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36,8%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8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33,3%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16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б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10,5%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80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52,4%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9,5 %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45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72630"/>
              </p:ext>
            </p:extLst>
          </p:nvPr>
        </p:nvGraphicFramePr>
        <p:xfrm>
          <a:off x="0" y="836711"/>
          <a:ext cx="9144000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536"/>
                <a:gridCol w="1732360"/>
                <a:gridCol w="1584176"/>
                <a:gridCol w="1800200"/>
                <a:gridCol w="2123728"/>
              </a:tblGrid>
              <a:tr h="94409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класс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40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справляе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мость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качество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783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11582</TotalTime>
  <Words>1651</Words>
  <Application>Microsoft Office PowerPoint</Application>
  <PresentationFormat>Экран (4:3)</PresentationFormat>
  <Paragraphs>840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Анализ  учебно-воспитательной работы  за 2019-2020 учебный год</vt:lpstr>
      <vt:lpstr>Итоги года в сравнении</vt:lpstr>
      <vt:lpstr>Презентация PowerPoint</vt:lpstr>
      <vt:lpstr>Выполнение государственного стандарта</vt:lpstr>
      <vt:lpstr>Качество обучения по параллелям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Отличники</vt:lpstr>
      <vt:lpstr>Отличники</vt:lpstr>
      <vt:lpstr>Медалисты</vt:lpstr>
      <vt:lpstr>Результаты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профильного обучения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учебно-воспитательной работы  за 2012-2013 учебный год</dc:title>
  <dc:creator>1</dc:creator>
  <cp:lastModifiedBy>канцелярия</cp:lastModifiedBy>
  <cp:revision>478</cp:revision>
  <dcterms:created xsi:type="dcterms:W3CDTF">2013-08-28T08:01:34Z</dcterms:created>
  <dcterms:modified xsi:type="dcterms:W3CDTF">2021-04-06T13:33:08Z</dcterms:modified>
</cp:coreProperties>
</file>