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 учителей немецкого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перспективы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Повышение профессионального роста педагогов</a:t>
            </a:r>
          </a:p>
          <a:p>
            <a:r>
              <a:rPr lang="ru-RU" dirty="0" smtClean="0"/>
              <a:t>Активное участие в методической работе всех уровней</a:t>
            </a:r>
          </a:p>
          <a:p>
            <a:r>
              <a:rPr lang="ru-RU" dirty="0" smtClean="0"/>
              <a:t>Изучение достижений актуального педагогического опыта  и внедрение в личный педагогический процесс посредством посещения открытых уроков и внеурочных занятий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508518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sz="4000" b="1" i="1" u="sng" dirty="0" smtClean="0"/>
              <a:t/>
            </a:r>
            <a:br>
              <a:rPr lang="ru-RU" sz="4000" b="1" i="1" u="sng" dirty="0" smtClean="0"/>
            </a:br>
            <a:r>
              <a:rPr lang="ru-RU" sz="4000" b="1" i="1" u="sng" dirty="0" smtClean="0"/>
              <a:t>Основная цель работы МО в 2020-2021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Совершенствование профессиональной компетентности учителей иностранного языка, повышение эффективности  и  качества  педагогического  процесса,  направленного  на  становление  личности школьника  и  раскрытие  его  индивидуальных  возможностей.  Развитие  творческого  потенциала педагога через саморазвитие, самоанализ и распространение  опыта.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10540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Задачи МО: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•	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продолжать повышать методическую грамотность учителей иностранного языка в области реализации стандартов второго поколения;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•	в практической деятельности учитывать изменения в целях и содержании образования в рамках ФГОС второго поколения как основных составляющих деятельности педагога и учащегося;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•	качественно  освоить  учебно-методические  задачи  по  иностранным  языкам, усовершенствовать  технологии  проведения  современного  урока,  организацию  учебной деятельности учащихся, с целью обеспечения наиболее высоких результатов в реализации ФГОС;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•	внедрять  в  практику  работы  учителей  иностранных  языков  современные образовательные технологии, направленные на развитие самостоятельности, творчества и активности учащихся;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•	изучать, обобщать, пропагандировать и распространять опыт работы учителей ИЯ по всем направлениям учебно-воспитательного процесса;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•	создать  условия  для  развития  учебно-исследовательской  культуры  учащихся  на основе включения их в проектную и исследовательскую деятельность;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•	на основе индивидуализации и дифференциации обеспечить вариативность форм и методов организации учебно-воспитательного процесса с детьми, имеющими повышенный  уровень мотивации к учению;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•	формировать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социокультурную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компетенцию, приобщение учащихся к культуре, традициям и реалиям стран изучаемых языков через урочную и внеурочную деятельность.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работы: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•	программно-методическое обеспечение преподавания учебных предметов;</a:t>
            </a:r>
          </a:p>
          <a:p>
            <a:pPr>
              <a:buNone/>
            </a:pPr>
            <a:r>
              <a:rPr lang="ru-RU" dirty="0" smtClean="0"/>
              <a:t>•	работа над формированием у учащихся ключевых компетенций через предметное содержание;</a:t>
            </a:r>
          </a:p>
          <a:p>
            <a:pPr>
              <a:buNone/>
            </a:pPr>
            <a:r>
              <a:rPr lang="ru-RU" dirty="0" smtClean="0"/>
              <a:t>•	контроль уровня учебных достижений учащихся;</a:t>
            </a:r>
          </a:p>
          <a:p>
            <a:pPr>
              <a:buNone/>
            </a:pPr>
            <a:r>
              <a:rPr lang="ru-RU" dirty="0" smtClean="0"/>
              <a:t>•	работа с одарёнными детьми;</a:t>
            </a:r>
          </a:p>
          <a:p>
            <a:pPr>
              <a:buNone/>
            </a:pPr>
            <a:r>
              <a:rPr lang="ru-RU" dirty="0" smtClean="0"/>
              <a:t>•	внеклассная работа по предмету;</a:t>
            </a:r>
          </a:p>
          <a:p>
            <a:pPr>
              <a:buNone/>
            </a:pPr>
            <a:r>
              <a:rPr lang="ru-RU" dirty="0" smtClean="0"/>
              <a:t>•	повышение квалификации и педагогического мастерства учителей МО;</a:t>
            </a:r>
          </a:p>
          <a:p>
            <a:pPr>
              <a:buNone/>
            </a:pPr>
            <a:r>
              <a:rPr lang="ru-RU" dirty="0" smtClean="0"/>
              <a:t>•	работа по вопросам модернизации российского образования (ЕГЭ / ГИА,  </a:t>
            </a:r>
            <a:r>
              <a:rPr lang="ru-RU" dirty="0" err="1" smtClean="0"/>
              <a:t>предпрофильная</a:t>
            </a:r>
            <a:r>
              <a:rPr lang="ru-RU" dirty="0" smtClean="0"/>
              <a:t> подготовка и профильное обучение);</a:t>
            </a:r>
          </a:p>
          <a:p>
            <a:pPr>
              <a:buNone/>
            </a:pPr>
            <a:r>
              <a:rPr lang="ru-RU" dirty="0" smtClean="0"/>
              <a:t>•	участие педагогов МО в работе научно-методических семинарах школы, в  методической работе.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Совершенствования педагогического мастерства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учителей иностранного языка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2564904"/>
          <a:ext cx="7920880" cy="1543641"/>
        </p:xfrm>
        <a:graphic>
          <a:graphicData uri="http://schemas.openxmlformats.org/drawingml/2006/table">
            <a:tbl>
              <a:tblPr/>
              <a:tblGrid>
                <a:gridCol w="455450"/>
                <a:gridCol w="2303656"/>
                <a:gridCol w="2523130"/>
                <a:gridCol w="2638644"/>
              </a:tblGrid>
              <a:tr h="1543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Фамилия, имя, отчество учителя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Тема по самообразованию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Планируемые результаты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/>
          <a:lstStyle/>
          <a:p>
            <a:r>
              <a:rPr lang="ru-RU" b="1" dirty="0" smtClean="0"/>
              <a:t>Работа с одарёнными детьми (</a:t>
            </a:r>
            <a:r>
              <a:rPr lang="ru-RU" dirty="0" smtClean="0"/>
              <a:t>Всероссийские  олимпиады по иностранному языку,  Малая олимпиада по немецкому языку,  районные юношеские  «Филологические чтения» </a:t>
            </a:r>
            <a:r>
              <a:rPr lang="ru-RU" dirty="0" err="1" smtClean="0"/>
              <a:t>им.Н.Н.Пайкова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Работа со слабоуспевающими детьми</a:t>
            </a:r>
            <a:r>
              <a:rPr lang="ru-RU" dirty="0" smtClean="0"/>
              <a:t> (Установление причин отставания,  включение посильных индивидуальных заданий)</a:t>
            </a:r>
          </a:p>
          <a:p>
            <a:r>
              <a:rPr lang="ru-RU" b="1" dirty="0" smtClean="0"/>
              <a:t>Внеклассная работа по </a:t>
            </a:r>
            <a:r>
              <a:rPr lang="ru-RU" b="1" dirty="0" smtClean="0"/>
              <a:t>предмету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Семинары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28.10.2020</a:t>
            </a:r>
            <a:r>
              <a:rPr lang="ru-RU" b="1" spc="-150" dirty="0" smtClean="0">
                <a:solidFill>
                  <a:srgbClr val="FFFF00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 Дистанционная форма обучения</a:t>
            </a:r>
            <a:endParaRPr lang="ru-RU" dirty="0" smtClean="0"/>
          </a:p>
          <a:p>
            <a:r>
              <a:rPr lang="ru-RU" dirty="0" smtClean="0"/>
              <a:t>16.12.2020 </a:t>
            </a:r>
            <a:r>
              <a:rPr lang="ru-RU" dirty="0" smtClean="0">
                <a:solidFill>
                  <a:srgbClr val="FF0000"/>
                </a:solidFill>
              </a:rPr>
              <a:t>Расширение знаний в области страноведения в рамках реализации нового УМК О.А. Радченко  «Вундеркинды плюс</a:t>
            </a:r>
          </a:p>
          <a:p>
            <a:r>
              <a:rPr lang="ru-RU" dirty="0" smtClean="0"/>
              <a:t>25.02.2021 </a:t>
            </a:r>
            <a:r>
              <a:rPr lang="ru-RU" dirty="0" smtClean="0">
                <a:solidFill>
                  <a:srgbClr val="00B050"/>
                </a:solidFill>
              </a:rPr>
              <a:t>Основные  подходы к оценке </a:t>
            </a:r>
            <a:r>
              <a:rPr lang="ru-RU" dirty="0" err="1" smtClean="0">
                <a:solidFill>
                  <a:srgbClr val="00B050"/>
                </a:solidFill>
              </a:rPr>
              <a:t>метапредметных</a:t>
            </a:r>
            <a:r>
              <a:rPr lang="ru-RU" dirty="0" smtClean="0">
                <a:solidFill>
                  <a:srgbClr val="00B050"/>
                </a:solidFill>
              </a:rPr>
              <a:t> результатов в основной школе</a:t>
            </a:r>
          </a:p>
          <a:p>
            <a:r>
              <a:rPr lang="ru-RU" dirty="0" smtClean="0"/>
              <a:t>21.04.2021 </a:t>
            </a:r>
            <a:r>
              <a:rPr lang="ru-RU" dirty="0" smtClean="0">
                <a:solidFill>
                  <a:srgbClr val="7030A0"/>
                </a:solidFill>
              </a:rPr>
              <a:t>Создание интерактивных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</a:t>
            </a:r>
            <a:r>
              <a:rPr lang="de-DE" dirty="0" smtClean="0">
                <a:solidFill>
                  <a:srgbClr val="7030A0"/>
                </a:solidFill>
              </a:rPr>
              <a:t>PDF  </a:t>
            </a:r>
            <a:r>
              <a:rPr lang="ru-RU" dirty="0" smtClean="0">
                <a:solidFill>
                  <a:srgbClr val="7030A0"/>
                </a:solidFill>
              </a:rPr>
              <a:t>учебников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56872" cy="1786210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Zoom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— сервис для проведения видеоконференций,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онлайн-встреч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дистанционного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Наташа\Desktop\WS__5q1kj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789040"/>
            <a:ext cx="3552395" cy="2664296"/>
          </a:xfrm>
          <a:prstGeom prst="rect">
            <a:avLst/>
          </a:prstGeom>
          <a:noFill/>
        </p:spPr>
      </p:pic>
      <p:pic>
        <p:nvPicPr>
          <p:cNvPr id="1027" name="Picture 3" descr="C:\Users\Наташа\Desktop\pv9ICBrsTU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132856"/>
            <a:ext cx="3312367" cy="4416490"/>
          </a:xfrm>
          <a:prstGeom prst="rect">
            <a:avLst/>
          </a:prstGeom>
          <a:noFill/>
        </p:spPr>
      </p:pic>
      <p:pic>
        <p:nvPicPr>
          <p:cNvPr id="1029" name="Picture 5" descr="https://im0-tub-ru.yandex.net/i?id=a8dc6cd8a3fa0446f594184cd2ea11d4-l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060848"/>
            <a:ext cx="2816313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268760"/>
            <a:ext cx="749808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-  Школьный и муниципальный этап </a:t>
            </a:r>
            <a:r>
              <a:rPr lang="ru-RU" dirty="0" smtClean="0"/>
              <a:t>Всероссийской олимпиады школьников в </a:t>
            </a:r>
            <a:r>
              <a:rPr lang="ru-RU" dirty="0" smtClean="0"/>
              <a:t>ЯМР</a:t>
            </a:r>
          </a:p>
          <a:p>
            <a:pPr algn="just">
              <a:buNone/>
            </a:pPr>
            <a:r>
              <a:rPr lang="ru-RU" dirty="0" smtClean="0"/>
              <a:t>- Малая олимпиада по немецкому языку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- Конкурс чтецов «Поэты родного края»</a:t>
            </a:r>
          </a:p>
          <a:p>
            <a:pPr algn="just">
              <a:buNone/>
            </a:pPr>
            <a:r>
              <a:rPr lang="ru-RU" smtClean="0"/>
              <a:t> Предметные </a:t>
            </a:r>
            <a:r>
              <a:rPr lang="ru-RU" dirty="0" smtClean="0"/>
              <a:t>недели в </a:t>
            </a:r>
            <a:r>
              <a:rPr lang="ru-RU" dirty="0" smtClean="0"/>
              <a:t>школе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- 18 районные юношеские Филологические чтения им. </a:t>
            </a:r>
            <a:r>
              <a:rPr lang="ru-RU" dirty="0" err="1" smtClean="0"/>
              <a:t>Н.Н.Пайкова</a:t>
            </a:r>
            <a:r>
              <a:rPr lang="ru-RU" dirty="0" smtClean="0"/>
              <a:t>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</TotalTime>
  <Words>174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МО учителей немецкого языка</vt:lpstr>
      <vt:lpstr> Основная цель работы МО в 2020-2021  Совершенствование профессиональной компетентности учителей иностранного языка, повышение эффективности  и  качества  педагогического  процесса,  направленного  на  становление  личности школьника  и  раскрытие  его  индивидуальных  возможностей.  Развитие  творческого  потенциала педагога через саморазвитие, самоанализ и распространение  опыта. </vt:lpstr>
      <vt:lpstr>                     Задачи МО: </vt:lpstr>
      <vt:lpstr>Направления работы: </vt:lpstr>
      <vt:lpstr> Совершенствования педагогического мастерства учителей иностранного языка</vt:lpstr>
      <vt:lpstr> </vt:lpstr>
      <vt:lpstr>Семинары </vt:lpstr>
      <vt:lpstr>Zoom — сервис для проведения видеоконференций, онлайн-встреч и дистанционного обучения</vt:lpstr>
      <vt:lpstr>Мероприятия </vt:lpstr>
      <vt:lpstr> перспективы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Основная цель работы МО в 2020-2021  Совершенствование профессиональной компетентности учителей иностранного языка, повышение эффективности  и  качества  педагогического  процесса,  направленного  на  становление  личности школьника  и  раскрытие  его  индивидуальных  возможностей.  Развитие  творческого  потенциала педагога через саморазвитие, самоанализ и распространение  опыта. </dc:title>
  <dc:creator>Наташа</dc:creator>
  <cp:lastModifiedBy>Наташа</cp:lastModifiedBy>
  <cp:revision>9</cp:revision>
  <dcterms:created xsi:type="dcterms:W3CDTF">2021-06-02T12:07:11Z</dcterms:created>
  <dcterms:modified xsi:type="dcterms:W3CDTF">2021-06-11T15:39:50Z</dcterms:modified>
</cp:coreProperties>
</file>