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375" r:id="rId4"/>
    <p:sldId id="322" r:id="rId5"/>
    <p:sldId id="384" r:id="rId6"/>
    <p:sldId id="376" r:id="rId7"/>
    <p:sldId id="377" r:id="rId8"/>
    <p:sldId id="378" r:id="rId9"/>
    <p:sldId id="379" r:id="rId10"/>
    <p:sldId id="380" r:id="rId11"/>
    <p:sldId id="387" r:id="rId12"/>
    <p:sldId id="386" r:id="rId13"/>
    <p:sldId id="381" r:id="rId14"/>
    <p:sldId id="259" r:id="rId15"/>
    <p:sldId id="328" r:id="rId16"/>
    <p:sldId id="331" r:id="rId17"/>
    <p:sldId id="337" r:id="rId18"/>
    <p:sldId id="334" r:id="rId19"/>
    <p:sldId id="339" r:id="rId20"/>
    <p:sldId id="332" r:id="rId21"/>
    <p:sldId id="335" r:id="rId22"/>
    <p:sldId id="389" r:id="rId23"/>
    <p:sldId id="333" r:id="rId24"/>
    <p:sldId id="373" r:id="rId25"/>
    <p:sldId id="370" r:id="rId26"/>
    <p:sldId id="283" r:id="rId27"/>
    <p:sldId id="347" r:id="rId28"/>
    <p:sldId id="366" r:id="rId29"/>
    <p:sldId id="346" r:id="rId30"/>
    <p:sldId id="374" r:id="rId31"/>
    <p:sldId id="350" r:id="rId32"/>
    <p:sldId id="344" r:id="rId33"/>
    <p:sldId id="32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78" autoAdjust="0"/>
  </p:normalViewPr>
  <p:slideViewPr>
    <p:cSldViewPr>
      <p:cViewPr varScale="1">
        <p:scale>
          <a:sx n="70" d="100"/>
          <a:sy n="70" d="100"/>
        </p:scale>
        <p:origin x="1368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54;&#1043;&#1069;%209%20&#1082;&#1083;&#1072;&#1089;&#1089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54;&#1043;&#1069;%209%20&#1082;&#1083;&#1072;&#1089;&#1089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54;&#1043;&#1069;%209%20&#1082;&#1083;&#1072;&#1089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54;&#1043;&#1069;%209%20&#1082;&#1083;&#1072;&#1089;&#10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3600"/>
            </a:pPr>
            <a:r>
              <a:rPr lang="ru-RU" sz="3600"/>
              <a:t>Математика профильный уровень</a:t>
            </a:r>
          </a:p>
        </c:rich>
      </c:tx>
      <c:layout>
        <c:manualLayout>
          <c:xMode val="edge"/>
          <c:yMode val="edge"/>
          <c:x val="0.17179856308324576"/>
          <c:y val="1.705373670396463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Лист1!$C$15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Лист1!$D$15</c:f>
              <c:numCache>
                <c:formatCode>General</c:formatCode>
                <c:ptCount val="1"/>
                <c:pt idx="0">
                  <c:v>60.8</c:v>
                </c:pt>
              </c:numCache>
            </c:numRef>
          </c:val>
        </c:ser>
        <c:ser>
          <c:idx val="1"/>
          <c:order val="1"/>
          <c:tx>
            <c:strRef>
              <c:f>Лист1!$C$16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Лист1!$D$16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ser>
          <c:idx val="2"/>
          <c:order val="2"/>
          <c:tx>
            <c:strRef>
              <c:f>Лист1!$C$17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Лист1!$D$17</c:f>
              <c:numCache>
                <c:formatCode>General</c:formatCode>
                <c:ptCount val="1"/>
                <c:pt idx="0">
                  <c:v>66.900000000000006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1160928"/>
        <c:axId val="1041161472"/>
      </c:barChart>
      <c:catAx>
        <c:axId val="1041160928"/>
        <c:scaling>
          <c:orientation val="minMax"/>
        </c:scaling>
        <c:delete val="0"/>
        <c:axPos val="b"/>
        <c:majorTickMark val="none"/>
        <c:minorTickMark val="none"/>
        <c:tickLblPos val="none"/>
        <c:crossAx val="1041161472"/>
        <c:crosses val="autoZero"/>
        <c:auto val="1"/>
        <c:lblAlgn val="ctr"/>
        <c:lblOffset val="100"/>
        <c:noMultiLvlLbl val="0"/>
      </c:catAx>
      <c:valAx>
        <c:axId val="1041161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4116092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 dirty="0"/>
              <a:t>математика </a:t>
            </a:r>
            <a:endParaRPr lang="ru-RU" sz="3200" dirty="0" smtClean="0"/>
          </a:p>
          <a:p>
            <a:pPr>
              <a:defRPr sz="3200"/>
            </a:pPr>
            <a:r>
              <a:rPr lang="ru-RU" sz="3200" dirty="0" smtClean="0"/>
              <a:t>сравнение </a:t>
            </a:r>
            <a:r>
              <a:rPr lang="ru-RU" sz="3200" dirty="0"/>
              <a:t>по среднему баллу</a:t>
            </a:r>
          </a:p>
        </c:rich>
      </c:tx>
      <c:layout>
        <c:manualLayout>
          <c:xMode val="edge"/>
          <c:yMode val="edge"/>
          <c:x val="0.20276729559748463"/>
          <c:y val="4.469276364331664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Лист1!$C$15</c:f>
              <c:strCache>
                <c:ptCount val="1"/>
                <c:pt idx="0">
                  <c:v>9 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Лист1!$D$15</c:f>
              <c:numCache>
                <c:formatCode>General</c:formatCode>
                <c:ptCount val="1"/>
                <c:pt idx="0">
                  <c:v>8.7000000000000011</c:v>
                </c:pt>
              </c:numCache>
            </c:numRef>
          </c:val>
        </c:ser>
        <c:ser>
          <c:idx val="1"/>
          <c:order val="1"/>
          <c:tx>
            <c:strRef>
              <c:f>Лист1!$C$16</c:f>
              <c:strCache>
                <c:ptCount val="1"/>
                <c:pt idx="0">
                  <c:v>9 Б 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Лист1!$D$16</c:f>
              <c:numCache>
                <c:formatCode>General</c:formatCode>
                <c:ptCount val="1"/>
                <c:pt idx="0">
                  <c:v>16.399999999999999</c:v>
                </c:pt>
              </c:numCache>
            </c:numRef>
          </c:val>
        </c:ser>
        <c:ser>
          <c:idx val="2"/>
          <c:order val="2"/>
          <c:tx>
            <c:strRef>
              <c:f>Лист1!$C$17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Лист1!$D$17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1156032"/>
        <c:axId val="1041158208"/>
      </c:barChart>
      <c:catAx>
        <c:axId val="1041156032"/>
        <c:scaling>
          <c:orientation val="minMax"/>
        </c:scaling>
        <c:delete val="0"/>
        <c:axPos val="b"/>
        <c:majorTickMark val="none"/>
        <c:minorTickMark val="none"/>
        <c:tickLblPos val="none"/>
        <c:crossAx val="1041158208"/>
        <c:crosses val="autoZero"/>
        <c:auto val="1"/>
        <c:lblAlgn val="ctr"/>
        <c:lblOffset val="100"/>
        <c:noMultiLvlLbl val="0"/>
      </c:catAx>
      <c:valAx>
        <c:axId val="1041158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41156032"/>
        <c:crosses val="autoZero"/>
        <c:crossBetween val="between"/>
      </c:val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67993423883795268"/>
          <c:y val="0.42420881491448004"/>
          <c:w val="0.22896776344791825"/>
          <c:h val="0.13469589565588683"/>
        </c:manualLayout>
      </c:layout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Русский язык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Лист1!$C$6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Лист1!$D$6</c:f>
              <c:numCache>
                <c:formatCode>General</c:formatCode>
                <c:ptCount val="1"/>
                <c:pt idx="0">
                  <c:v>15.6</c:v>
                </c:pt>
              </c:numCache>
            </c:numRef>
          </c:val>
        </c:ser>
        <c:ser>
          <c:idx val="1"/>
          <c:order val="1"/>
          <c:tx>
            <c:strRef>
              <c:f>Лист1!$C$7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Лист1!$D$7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Лист1!$C$8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Лист1!$D$8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1158752"/>
        <c:axId val="1041153312"/>
      </c:barChart>
      <c:catAx>
        <c:axId val="1041158752"/>
        <c:scaling>
          <c:orientation val="minMax"/>
        </c:scaling>
        <c:delete val="1"/>
        <c:axPos val="b"/>
        <c:majorTickMark val="none"/>
        <c:minorTickMark val="none"/>
        <c:tickLblPos val="none"/>
        <c:crossAx val="1041153312"/>
        <c:crosses val="autoZero"/>
        <c:auto val="1"/>
        <c:lblAlgn val="ctr"/>
        <c:lblOffset val="100"/>
        <c:noMultiLvlLbl val="0"/>
      </c:catAx>
      <c:valAx>
        <c:axId val="1041153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4115875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 dirty="0"/>
              <a:t>Русский </a:t>
            </a:r>
            <a:r>
              <a:rPr lang="ru-RU" sz="3600" dirty="0" smtClean="0"/>
              <a:t>язык</a:t>
            </a:r>
          </a:p>
          <a:p>
            <a:pPr>
              <a:defRPr sz="3600"/>
            </a:pPr>
            <a:r>
              <a:rPr lang="ru-RU" sz="3600" dirty="0" smtClean="0"/>
              <a:t> </a:t>
            </a:r>
            <a:r>
              <a:rPr lang="ru-RU" sz="3600" dirty="0"/>
              <a:t>сравнение по среднему баллу</a:t>
            </a:r>
          </a:p>
        </c:rich>
      </c:tx>
      <c:layout>
        <c:manualLayout>
          <c:xMode val="edge"/>
          <c:yMode val="edge"/>
          <c:x val="0.1466388888888889"/>
          <c:y val="3.913721201516479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Лист1!$C$15</c:f>
              <c:strCache>
                <c:ptCount val="1"/>
                <c:pt idx="0">
                  <c:v>9 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Лист1!$D$15</c:f>
              <c:numCache>
                <c:formatCode>General</c:formatCode>
                <c:ptCount val="1"/>
                <c:pt idx="0">
                  <c:v>8.7000000000000011</c:v>
                </c:pt>
              </c:numCache>
            </c:numRef>
          </c:val>
        </c:ser>
        <c:ser>
          <c:idx val="1"/>
          <c:order val="1"/>
          <c:tx>
            <c:strRef>
              <c:f>Лист1!$C$16</c:f>
              <c:strCache>
                <c:ptCount val="1"/>
                <c:pt idx="0">
                  <c:v>9 Б 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Лист1!$D$16</c:f>
              <c:numCache>
                <c:formatCode>General</c:formatCode>
                <c:ptCount val="1"/>
                <c:pt idx="0">
                  <c:v>16.399999999999999</c:v>
                </c:pt>
              </c:numCache>
            </c:numRef>
          </c:val>
        </c:ser>
        <c:ser>
          <c:idx val="2"/>
          <c:order val="2"/>
          <c:tx>
            <c:strRef>
              <c:f>Лист1!$C$17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Лист1!$D$17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1155488"/>
        <c:axId val="814591184"/>
      </c:barChart>
      <c:catAx>
        <c:axId val="1041155488"/>
        <c:scaling>
          <c:orientation val="minMax"/>
        </c:scaling>
        <c:delete val="0"/>
        <c:axPos val="b"/>
        <c:majorTickMark val="none"/>
        <c:minorTickMark val="none"/>
        <c:tickLblPos val="none"/>
        <c:crossAx val="814591184"/>
        <c:crosses val="autoZero"/>
        <c:auto val="1"/>
        <c:lblAlgn val="ctr"/>
        <c:lblOffset val="100"/>
        <c:noMultiLvlLbl val="0"/>
      </c:catAx>
      <c:valAx>
        <c:axId val="814591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41155488"/>
        <c:crosses val="autoZero"/>
        <c:crossBetween val="between"/>
      </c:val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56882305336832928"/>
          <c:y val="0.38531991834354062"/>
          <c:w val="0.37341223856451927"/>
          <c:h val="0.13469589565588683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Обществознание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2232955997806359"/>
          <c:w val="1"/>
          <c:h val="0.87767044002193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Лист1!$C$26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Лист1!$D$26</c:f>
              <c:numCache>
                <c:formatCode>General</c:formatCode>
                <c:ptCount val="1"/>
                <c:pt idx="0">
                  <c:v>59.2</c:v>
                </c:pt>
              </c:numCache>
            </c:numRef>
          </c:val>
        </c:ser>
        <c:ser>
          <c:idx val="1"/>
          <c:order val="1"/>
          <c:tx>
            <c:strRef>
              <c:f>Лист1!$C$27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Лист1!$D$27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2"/>
          <c:order val="2"/>
          <c:tx>
            <c:strRef>
              <c:f>Лист1!$C$28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Лист1!$D$28</c:f>
              <c:numCache>
                <c:formatCode>General</c:formatCode>
                <c:ptCount val="1"/>
                <c:pt idx="0">
                  <c:v>65.900000000000006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1159840"/>
        <c:axId val="1041164192"/>
      </c:barChart>
      <c:catAx>
        <c:axId val="1041159840"/>
        <c:scaling>
          <c:orientation val="minMax"/>
        </c:scaling>
        <c:delete val="1"/>
        <c:axPos val="b"/>
        <c:majorTickMark val="none"/>
        <c:minorTickMark val="none"/>
        <c:tickLblPos val="none"/>
        <c:crossAx val="1041164192"/>
        <c:crosses val="autoZero"/>
        <c:auto val="1"/>
        <c:lblAlgn val="ctr"/>
        <c:lblOffset val="100"/>
        <c:noMultiLvlLbl val="0"/>
      </c:catAx>
      <c:valAx>
        <c:axId val="1041164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4115984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история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Лист1!$C$37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Лист1!$D$37</c:f>
              <c:numCache>
                <c:formatCode>General</c:formatCode>
                <c:ptCount val="1"/>
                <c:pt idx="0">
                  <c:v>61.4</c:v>
                </c:pt>
              </c:numCache>
            </c:numRef>
          </c:val>
        </c:ser>
        <c:ser>
          <c:idx val="1"/>
          <c:order val="1"/>
          <c:tx>
            <c:strRef>
              <c:f>Лист1!$C$38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Лист1!$D$38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2"/>
          <c:order val="2"/>
          <c:tx>
            <c:strRef>
              <c:f>Лист1!$C$39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Лист1!$D$39</c:f>
              <c:numCache>
                <c:formatCode>General</c:formatCode>
                <c:ptCount val="1"/>
                <c:pt idx="0">
                  <c:v>62.6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1151680"/>
        <c:axId val="1041156576"/>
      </c:barChart>
      <c:catAx>
        <c:axId val="1041151680"/>
        <c:scaling>
          <c:orientation val="minMax"/>
        </c:scaling>
        <c:delete val="1"/>
        <c:axPos val="b"/>
        <c:majorTickMark val="none"/>
        <c:minorTickMark val="none"/>
        <c:tickLblPos val="none"/>
        <c:crossAx val="1041156576"/>
        <c:crosses val="autoZero"/>
        <c:auto val="1"/>
        <c:lblAlgn val="ctr"/>
        <c:lblOffset val="100"/>
        <c:noMultiLvlLbl val="0"/>
      </c:catAx>
      <c:valAx>
        <c:axId val="1041156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411516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Биология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2500000000000001E-2"/>
          <c:y val="0.20670253718285214"/>
          <c:w val="0.96944444444444444"/>
          <c:h val="0.76737153689122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Лист1!$C$61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Лист1!$D$61</c:f>
              <c:numCache>
                <c:formatCode>General</c:formatCode>
                <c:ptCount val="1"/>
                <c:pt idx="0">
                  <c:v>56.9</c:v>
                </c:pt>
              </c:numCache>
            </c:numRef>
          </c:val>
        </c:ser>
        <c:ser>
          <c:idx val="1"/>
          <c:order val="1"/>
          <c:tx>
            <c:strRef>
              <c:f>Лист1!$C$62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Лист1!$D$62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ser>
          <c:idx val="2"/>
          <c:order val="2"/>
          <c:tx>
            <c:strRef>
              <c:f>Лист1!$C$63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Лист1!$D$63</c:f>
              <c:numCache>
                <c:formatCode>General</c:formatCode>
                <c:ptCount val="1"/>
                <c:pt idx="0">
                  <c:v>76.5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1162016"/>
        <c:axId val="1041164736"/>
      </c:barChart>
      <c:catAx>
        <c:axId val="1041162016"/>
        <c:scaling>
          <c:orientation val="minMax"/>
        </c:scaling>
        <c:delete val="1"/>
        <c:axPos val="b"/>
        <c:majorTickMark val="none"/>
        <c:minorTickMark val="none"/>
        <c:tickLblPos val="none"/>
        <c:crossAx val="1041164736"/>
        <c:crosses val="autoZero"/>
        <c:auto val="1"/>
        <c:lblAlgn val="ctr"/>
        <c:lblOffset val="100"/>
        <c:noMultiLvlLbl val="0"/>
      </c:catAx>
      <c:valAx>
        <c:axId val="1041164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4116201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Химия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Лист1!$C$86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Лист1!$D$86</c:f>
              <c:numCache>
                <c:formatCode>General</c:formatCode>
                <c:ptCount val="1"/>
                <c:pt idx="0">
                  <c:v>59.6</c:v>
                </c:pt>
              </c:numCache>
            </c:numRef>
          </c:val>
        </c:ser>
        <c:ser>
          <c:idx val="1"/>
          <c:order val="1"/>
          <c:tx>
            <c:strRef>
              <c:f>Лист1!$C$87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Лист1!$D$87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</c:ser>
        <c:ser>
          <c:idx val="2"/>
          <c:order val="2"/>
          <c:tx>
            <c:strRef>
              <c:f>Лист1!$C$88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Лист1!$D$88</c:f>
              <c:numCache>
                <c:formatCode>General</c:formatCode>
                <c:ptCount val="1"/>
                <c:pt idx="0">
                  <c:v>69.8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1165280"/>
        <c:axId val="1041162560"/>
      </c:barChart>
      <c:catAx>
        <c:axId val="1041165280"/>
        <c:scaling>
          <c:orientation val="minMax"/>
        </c:scaling>
        <c:delete val="1"/>
        <c:axPos val="b"/>
        <c:majorTickMark val="none"/>
        <c:minorTickMark val="none"/>
        <c:tickLblPos val="none"/>
        <c:crossAx val="1041162560"/>
        <c:crosses val="autoZero"/>
        <c:auto val="1"/>
        <c:lblAlgn val="ctr"/>
        <c:lblOffset val="100"/>
        <c:noMultiLvlLbl val="0"/>
      </c:catAx>
      <c:valAx>
        <c:axId val="1041162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411652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информатика и ИКТ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Лист1!$C$51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Лист1!$D$51</c:f>
              <c:numCache>
                <c:formatCode>General</c:formatCode>
                <c:ptCount val="1"/>
                <c:pt idx="0">
                  <c:v>68.099999999999994</c:v>
                </c:pt>
              </c:numCache>
            </c:numRef>
          </c:val>
        </c:ser>
        <c:ser>
          <c:idx val="1"/>
          <c:order val="1"/>
          <c:tx>
            <c:strRef>
              <c:f>Лист1!$C$52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Лист1!$D$52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2"/>
          <c:order val="2"/>
          <c:tx>
            <c:strRef>
              <c:f>Лист1!$C$53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Лист1!$D$53</c:f>
              <c:numCache>
                <c:formatCode>General</c:formatCode>
                <c:ptCount val="1"/>
                <c:pt idx="0">
                  <c:v>85.7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1157120"/>
        <c:axId val="1041165824"/>
      </c:barChart>
      <c:catAx>
        <c:axId val="1041157120"/>
        <c:scaling>
          <c:orientation val="minMax"/>
        </c:scaling>
        <c:delete val="1"/>
        <c:axPos val="b"/>
        <c:majorTickMark val="none"/>
        <c:minorTickMark val="none"/>
        <c:tickLblPos val="none"/>
        <c:crossAx val="1041165824"/>
        <c:crosses val="autoZero"/>
        <c:auto val="1"/>
        <c:lblAlgn val="ctr"/>
        <c:lblOffset val="100"/>
        <c:noMultiLvlLbl val="0"/>
      </c:catAx>
      <c:valAx>
        <c:axId val="1041165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4115712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Английский язык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39659109423616817"/>
          <c:w val="0.9253604749787957"/>
          <c:h val="0.51535854769402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Лист1!$C$6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Лист1!$D$6</c:f>
              <c:numCache>
                <c:formatCode>General</c:formatCode>
                <c:ptCount val="1"/>
                <c:pt idx="0">
                  <c:v>73.900000000000006</c:v>
                </c:pt>
              </c:numCache>
            </c:numRef>
          </c:val>
        </c:ser>
        <c:ser>
          <c:idx val="1"/>
          <c:order val="1"/>
          <c:tx>
            <c:strRef>
              <c:f>Лист1!$C$7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Лист1!$D$7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ser>
          <c:idx val="2"/>
          <c:order val="2"/>
          <c:tx>
            <c:strRef>
              <c:f>Лист1!$C$8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Лист1!$D$8</c:f>
              <c:numCache>
                <c:formatCode>General</c:formatCode>
                <c:ptCount val="1"/>
                <c:pt idx="0">
                  <c:v>80.3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1154400"/>
        <c:axId val="1041166368"/>
      </c:barChart>
      <c:catAx>
        <c:axId val="1041154400"/>
        <c:scaling>
          <c:orientation val="minMax"/>
        </c:scaling>
        <c:delete val="1"/>
        <c:axPos val="b"/>
        <c:majorTickMark val="none"/>
        <c:minorTickMark val="none"/>
        <c:tickLblPos val="none"/>
        <c:crossAx val="1041166368"/>
        <c:crosses val="autoZero"/>
        <c:auto val="1"/>
        <c:lblAlgn val="ctr"/>
        <c:lblOffset val="100"/>
        <c:noMultiLvlLbl val="0"/>
      </c:catAx>
      <c:valAx>
        <c:axId val="10411663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411544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531603192458146"/>
          <c:y val="0.24864471418438724"/>
          <c:w val="0.34215705179709677"/>
          <c:h val="0.11536154685431028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Литература</a:t>
            </a:r>
          </a:p>
        </c:rich>
      </c:tx>
      <c:layout>
        <c:manualLayout>
          <c:xMode val="edge"/>
          <c:yMode val="edge"/>
          <c:x val="0.40209058809591308"/>
          <c:y val="3.686637728334479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Лист1!$C$71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Лист1!$D$71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Лист1!$C$72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Лист1!$D$72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2"/>
          <c:order val="2"/>
          <c:tx>
            <c:strRef>
              <c:f>Лист1!$C$73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Лист1!$D$73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1157664"/>
        <c:axId val="1041159296"/>
      </c:barChart>
      <c:catAx>
        <c:axId val="1041157664"/>
        <c:scaling>
          <c:orientation val="minMax"/>
        </c:scaling>
        <c:delete val="1"/>
        <c:axPos val="b"/>
        <c:majorTickMark val="none"/>
        <c:minorTickMark val="none"/>
        <c:tickLblPos val="none"/>
        <c:crossAx val="1041159296"/>
        <c:crosses val="autoZero"/>
        <c:auto val="1"/>
        <c:lblAlgn val="ctr"/>
        <c:lblOffset val="100"/>
        <c:noMultiLvlLbl val="0"/>
      </c:catAx>
      <c:valAx>
        <c:axId val="1041159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41157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498665791776053"/>
          <c:y val="0.13300933216681257"/>
          <c:w val="0.39002657480314989"/>
          <c:h val="8.3033537474482388E-2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Математика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Лист1!$C$6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Лист1!$D$6</c:f>
              <c:numCache>
                <c:formatCode>General</c:formatCode>
                <c:ptCount val="1"/>
                <c:pt idx="0">
                  <c:v>15.6</c:v>
                </c:pt>
              </c:numCache>
            </c:numRef>
          </c:val>
        </c:ser>
        <c:ser>
          <c:idx val="1"/>
          <c:order val="1"/>
          <c:tx>
            <c:strRef>
              <c:f>Лист1!$C$7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Лист1!$D$7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Лист1!$C$8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Лист1!$D$8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1154944"/>
        <c:axId val="1041152768"/>
      </c:barChart>
      <c:catAx>
        <c:axId val="1041154944"/>
        <c:scaling>
          <c:orientation val="minMax"/>
        </c:scaling>
        <c:delete val="1"/>
        <c:axPos val="b"/>
        <c:majorTickMark val="none"/>
        <c:minorTickMark val="none"/>
        <c:tickLblPos val="none"/>
        <c:crossAx val="1041152768"/>
        <c:crosses val="autoZero"/>
        <c:auto val="1"/>
        <c:lblAlgn val="ctr"/>
        <c:lblOffset val="100"/>
        <c:noMultiLvlLbl val="0"/>
      </c:catAx>
      <c:valAx>
        <c:axId val="1041152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4115494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1CDAD-6D3E-4453-8194-1B30CBBCE33A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9B8BC-88C8-4BCE-B6AF-04F019604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3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9B8BC-88C8-4BCE-B6AF-04F019604D4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57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учебно-воспитательной работы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 2020-2021 учебный год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i="1" dirty="0" smtClean="0"/>
              <a:t>МОУ </a:t>
            </a:r>
            <a:r>
              <a:rPr lang="ru-RU" b="1" i="1" dirty="0" err="1" smtClean="0"/>
              <a:t>Красноткацкая</a:t>
            </a:r>
            <a:r>
              <a:rPr lang="ru-RU" b="1" i="1" dirty="0" smtClean="0"/>
              <a:t> СШ ЯМР</a:t>
            </a:r>
            <a:endParaRPr lang="ru-RU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Отличники 2-3 классы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16624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2а класс  - 1 человек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2б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класс – 4 человека</a:t>
            </a:r>
            <a:endParaRPr lang="ru-RU" sz="2000" b="1" dirty="0">
              <a:solidFill>
                <a:srgbClr val="00B050"/>
              </a:solidFill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2в класс – 2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человека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8.    </a:t>
            </a:r>
            <a:r>
              <a:rPr lang="ru-RU" sz="2000" b="1" dirty="0" err="1" smtClean="0">
                <a:solidFill>
                  <a:srgbClr val="00B050"/>
                </a:solidFill>
              </a:rPr>
              <a:t>Авакян</a:t>
            </a:r>
            <a:r>
              <a:rPr lang="ru-RU" sz="2000" b="1" dirty="0" smtClean="0">
                <a:solidFill>
                  <a:srgbClr val="00B050"/>
                </a:solidFill>
              </a:rPr>
              <a:t> Сергей, 3а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9.    Балашов Александр, 3а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10.  Власова Лилия, 3а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11.  Павлова Таисия, 3а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12.  </a:t>
            </a:r>
            <a:r>
              <a:rPr lang="ru-RU" sz="2000" b="1" dirty="0" err="1" smtClean="0">
                <a:solidFill>
                  <a:srgbClr val="00B050"/>
                </a:solidFill>
              </a:rPr>
              <a:t>Подсобляев</a:t>
            </a:r>
            <a:r>
              <a:rPr lang="ru-RU" sz="2000" b="1" dirty="0" smtClean="0">
                <a:solidFill>
                  <a:srgbClr val="00B050"/>
                </a:solidFill>
              </a:rPr>
              <a:t> Никита, 3а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13.  Ясинская Кира, 3а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14.  </a:t>
            </a:r>
            <a:r>
              <a:rPr lang="ru-RU" sz="2000" b="1" dirty="0" err="1" smtClean="0">
                <a:solidFill>
                  <a:srgbClr val="C00000"/>
                </a:solidFill>
              </a:rPr>
              <a:t>Абитова</a:t>
            </a:r>
            <a:r>
              <a:rPr lang="ru-RU" sz="2000" b="1" dirty="0" smtClean="0">
                <a:solidFill>
                  <a:srgbClr val="C00000"/>
                </a:solidFill>
              </a:rPr>
              <a:t> Мария, 3в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15.  Виноградов Иван, 3в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16.  </a:t>
            </a:r>
            <a:r>
              <a:rPr lang="ru-RU" sz="2000" b="1" dirty="0" err="1" smtClean="0">
                <a:solidFill>
                  <a:srgbClr val="C00000"/>
                </a:solidFill>
              </a:rPr>
              <a:t>Зелепукин</a:t>
            </a:r>
            <a:r>
              <a:rPr lang="ru-RU" sz="2000" b="1" dirty="0" smtClean="0">
                <a:solidFill>
                  <a:srgbClr val="C00000"/>
                </a:solidFill>
              </a:rPr>
              <a:t> Богдан, 3в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17.  Киселев Владислав, 3в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18.  Киселева Виктория, 3в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19.  Тихонова Ульяна, 3в класс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2117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Отличники 4 классы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20.   Галактионова </a:t>
            </a:r>
            <a:r>
              <a:rPr lang="ru-RU" sz="2000" b="1" dirty="0">
                <a:solidFill>
                  <a:srgbClr val="00B050"/>
                </a:solidFill>
              </a:rPr>
              <a:t>Полина, 4а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21.   </a:t>
            </a:r>
            <a:r>
              <a:rPr lang="ru-RU" sz="2000" b="1" dirty="0" err="1" smtClean="0">
                <a:solidFill>
                  <a:srgbClr val="00B050"/>
                </a:solidFill>
              </a:rPr>
              <a:t>Магер</a:t>
            </a: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2000" b="1" dirty="0">
                <a:solidFill>
                  <a:srgbClr val="00B050"/>
                </a:solidFill>
              </a:rPr>
              <a:t>Елизавета, 4а класс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22.   Мальцева </a:t>
            </a:r>
            <a:r>
              <a:rPr lang="ru-RU" sz="2000" b="1" dirty="0">
                <a:solidFill>
                  <a:srgbClr val="00B050"/>
                </a:solidFill>
              </a:rPr>
              <a:t>Елизавета, 4а класс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23.   </a:t>
            </a:r>
            <a:r>
              <a:rPr lang="ru-RU" sz="2000" b="1" dirty="0" err="1" smtClean="0">
                <a:solidFill>
                  <a:srgbClr val="00B050"/>
                </a:solidFill>
              </a:rPr>
              <a:t>Тенчурин</a:t>
            </a: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2000" b="1" dirty="0">
                <a:solidFill>
                  <a:srgbClr val="00B050"/>
                </a:solidFill>
              </a:rPr>
              <a:t>Тимур, 4а класс   </a:t>
            </a:r>
            <a:r>
              <a:rPr lang="ru-RU" sz="2000" b="1" dirty="0"/>
              <a:t>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/>
                </a:solidFill>
              </a:rPr>
              <a:t>24.   </a:t>
            </a:r>
            <a:r>
              <a:rPr lang="ru-RU" sz="2000" b="1" dirty="0" err="1" smtClean="0">
                <a:solidFill>
                  <a:schemeClr val="accent6"/>
                </a:solidFill>
              </a:rPr>
              <a:t>Ливинская</a:t>
            </a:r>
            <a:r>
              <a:rPr lang="ru-RU" sz="2000" b="1" dirty="0" smtClean="0">
                <a:solidFill>
                  <a:schemeClr val="accent6"/>
                </a:solidFill>
              </a:rPr>
              <a:t> </a:t>
            </a:r>
            <a:r>
              <a:rPr lang="ru-RU" sz="2000" b="1" dirty="0">
                <a:solidFill>
                  <a:schemeClr val="accent6"/>
                </a:solidFill>
              </a:rPr>
              <a:t>Екатерина, 4б класс 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/>
                </a:solidFill>
              </a:rPr>
              <a:t>25.   </a:t>
            </a:r>
            <a:r>
              <a:rPr lang="ru-RU" sz="2000" b="1" dirty="0" err="1" smtClean="0">
                <a:solidFill>
                  <a:schemeClr val="accent6"/>
                </a:solidFill>
              </a:rPr>
              <a:t>Наврозов</a:t>
            </a:r>
            <a:r>
              <a:rPr lang="ru-RU" sz="2000" b="1" dirty="0" smtClean="0">
                <a:solidFill>
                  <a:schemeClr val="accent6"/>
                </a:solidFill>
              </a:rPr>
              <a:t> </a:t>
            </a:r>
            <a:r>
              <a:rPr lang="ru-RU" sz="2000" b="1" dirty="0">
                <a:solidFill>
                  <a:schemeClr val="accent6"/>
                </a:solidFill>
              </a:rPr>
              <a:t>А, 4б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/>
                </a:solidFill>
              </a:rPr>
              <a:t>26.   Чесноков </a:t>
            </a:r>
            <a:r>
              <a:rPr lang="ru-RU" sz="2000" b="1" dirty="0">
                <a:solidFill>
                  <a:schemeClr val="accent6"/>
                </a:solidFill>
              </a:rPr>
              <a:t>Виталий, 4б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27.   Игнатьева </a:t>
            </a:r>
            <a:r>
              <a:rPr lang="ru-RU" sz="2000" b="1" dirty="0">
                <a:solidFill>
                  <a:schemeClr val="tx2"/>
                </a:solidFill>
              </a:rPr>
              <a:t>Александра, 4в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28.   </a:t>
            </a:r>
            <a:r>
              <a:rPr lang="ru-RU" sz="2000" b="1" dirty="0" err="1" smtClean="0">
                <a:solidFill>
                  <a:schemeClr val="tx2"/>
                </a:solidFill>
              </a:rPr>
              <a:t>Лепин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>
                <a:solidFill>
                  <a:schemeClr val="tx2"/>
                </a:solidFill>
              </a:rPr>
              <a:t>Ярослав, 4в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29.   Киселева </a:t>
            </a:r>
            <a:r>
              <a:rPr lang="ru-RU" sz="2000" b="1" dirty="0">
                <a:solidFill>
                  <a:srgbClr val="C00000"/>
                </a:solidFill>
              </a:rPr>
              <a:t>Дарья, 4г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30.   Евтушенко </a:t>
            </a:r>
            <a:r>
              <a:rPr lang="ru-RU" sz="2000" b="1" dirty="0">
                <a:solidFill>
                  <a:srgbClr val="C00000"/>
                </a:solidFill>
              </a:rPr>
              <a:t>А  4г </a:t>
            </a:r>
            <a:r>
              <a:rPr lang="ru-RU" sz="2000" b="1" dirty="0" smtClean="0">
                <a:solidFill>
                  <a:srgbClr val="C00000"/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31.   Бельский </a:t>
            </a:r>
            <a:r>
              <a:rPr lang="ru-RU" sz="2000" b="1" dirty="0">
                <a:solidFill>
                  <a:srgbClr val="C00000"/>
                </a:solidFill>
              </a:rPr>
              <a:t>Никита, 4г класс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2689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Отличники 5 классы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Тихонова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Дарья, 5 а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err="1">
                <a:solidFill>
                  <a:schemeClr val="accent3">
                    <a:lumMod val="75000"/>
                  </a:schemeClr>
                </a:solidFill>
              </a:rPr>
              <a:t>Лобазова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 Полина, 5а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</a:rPr>
              <a:t>Сафронова </a:t>
            </a:r>
            <a:r>
              <a:rPr lang="ru-RU" sz="2400" b="1" dirty="0">
                <a:solidFill>
                  <a:srgbClr val="0070C0"/>
                </a:solidFill>
              </a:rPr>
              <a:t>Елизавета, 5б </a:t>
            </a:r>
            <a:r>
              <a:rPr lang="ru-RU" sz="2400" b="1" dirty="0" smtClean="0">
                <a:solidFill>
                  <a:srgbClr val="0070C0"/>
                </a:solidFill>
              </a:rPr>
              <a:t>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</a:rPr>
              <a:t>Федоров </a:t>
            </a:r>
            <a:r>
              <a:rPr lang="ru-RU" sz="2400" b="1" dirty="0">
                <a:solidFill>
                  <a:srgbClr val="0070C0"/>
                </a:solidFill>
              </a:rPr>
              <a:t>Егор, 5б </a:t>
            </a:r>
            <a:r>
              <a:rPr lang="ru-RU" sz="2400" b="1" dirty="0" smtClean="0">
                <a:solidFill>
                  <a:srgbClr val="0070C0"/>
                </a:solidFill>
              </a:rPr>
              <a:t>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Баранова Мария, 5в класс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Карпов Матвей,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5в 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Гуцал</a:t>
            </a:r>
            <a:r>
              <a:rPr lang="ru-RU" sz="2400" b="1" dirty="0">
                <a:solidFill>
                  <a:srgbClr val="002060"/>
                </a:solidFill>
              </a:rPr>
              <a:t> А,  </a:t>
            </a:r>
            <a:r>
              <a:rPr lang="ru-RU" sz="2400" b="1" dirty="0" smtClean="0">
                <a:solidFill>
                  <a:srgbClr val="002060"/>
                </a:solidFill>
              </a:rPr>
              <a:t>5в </a:t>
            </a:r>
            <a:r>
              <a:rPr lang="ru-RU" sz="2400" b="1" dirty="0">
                <a:solidFill>
                  <a:srgbClr val="002060"/>
                </a:solidFill>
              </a:rPr>
              <a:t>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Носков Роман, </a:t>
            </a:r>
            <a:r>
              <a:rPr lang="ru-RU" sz="2400" b="1" dirty="0" smtClean="0">
                <a:solidFill>
                  <a:srgbClr val="002060"/>
                </a:solidFill>
              </a:rPr>
              <a:t>5в </a:t>
            </a:r>
            <a:r>
              <a:rPr lang="ru-RU" sz="2400" b="1" dirty="0">
                <a:solidFill>
                  <a:srgbClr val="002060"/>
                </a:solidFill>
              </a:rPr>
              <a:t>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Березкин </a:t>
            </a:r>
            <a:r>
              <a:rPr lang="ru-RU" sz="2400" b="1" dirty="0" smtClean="0">
                <a:solidFill>
                  <a:srgbClr val="002060"/>
                </a:solidFill>
              </a:rPr>
              <a:t>Алексей, 5в класс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Абрамов Кирилл, </a:t>
            </a:r>
            <a:r>
              <a:rPr lang="ru-RU" sz="2400" b="1" dirty="0" smtClean="0">
                <a:solidFill>
                  <a:srgbClr val="002060"/>
                </a:solidFill>
              </a:rPr>
              <a:t>5в </a:t>
            </a:r>
            <a:r>
              <a:rPr lang="ru-RU" sz="2400" b="1" dirty="0">
                <a:solidFill>
                  <a:srgbClr val="002060"/>
                </a:solidFill>
              </a:rPr>
              <a:t>класс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Гандюхина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 Мария,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5в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класс</a:t>
            </a:r>
            <a:endParaRPr lang="ru-RU" sz="24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737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Отличники 6-11 классы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6264696"/>
          </a:xfrm>
        </p:spPr>
        <p:txBody>
          <a:bodyPr>
            <a:noAutofit/>
          </a:bodyPr>
          <a:lstStyle/>
          <a:p>
            <a:pPr marL="457200" indent="-457200">
              <a:buAutoNum type="arabicPeriod" startAt="12"/>
            </a:pPr>
            <a:r>
              <a:rPr lang="ru-RU" sz="2000" b="1" dirty="0" smtClean="0">
                <a:solidFill>
                  <a:srgbClr val="002060"/>
                </a:solidFill>
              </a:rPr>
              <a:t>Шошина </a:t>
            </a:r>
            <a:r>
              <a:rPr lang="ru-RU" sz="2000" b="1" dirty="0">
                <a:solidFill>
                  <a:srgbClr val="002060"/>
                </a:solidFill>
              </a:rPr>
              <a:t>Тая, </a:t>
            </a:r>
            <a:r>
              <a:rPr lang="ru-RU" sz="2000" b="1" dirty="0" smtClean="0">
                <a:solidFill>
                  <a:srgbClr val="002060"/>
                </a:solidFill>
              </a:rPr>
              <a:t>6а класс</a:t>
            </a:r>
          </a:p>
          <a:p>
            <a:pPr marL="457200" indent="-457200">
              <a:buAutoNum type="arabicPeriod" startAt="12"/>
            </a:pPr>
            <a:r>
              <a:rPr lang="ru-RU" sz="2000" b="1" dirty="0" smtClean="0">
                <a:solidFill>
                  <a:srgbClr val="002060"/>
                </a:solidFill>
              </a:rPr>
              <a:t>Сергеева Александра,6а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14.  Травина Арина</a:t>
            </a:r>
            <a:r>
              <a:rPr lang="ru-RU" sz="2000" b="1" dirty="0">
                <a:solidFill>
                  <a:srgbClr val="002060"/>
                </a:solidFill>
              </a:rPr>
              <a:t>, 6а </a:t>
            </a:r>
            <a:r>
              <a:rPr lang="ru-RU" sz="2000" b="1" dirty="0" smtClean="0">
                <a:solidFill>
                  <a:srgbClr val="002060"/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15.  </a:t>
            </a:r>
            <a:r>
              <a:rPr lang="ru-RU" sz="2000" b="1" dirty="0" err="1" smtClean="0">
                <a:solidFill>
                  <a:srgbClr val="002060"/>
                </a:solidFill>
              </a:rPr>
              <a:t>Сечин</a:t>
            </a:r>
            <a:r>
              <a:rPr lang="ru-RU" sz="2000" b="1" dirty="0" smtClean="0">
                <a:solidFill>
                  <a:srgbClr val="002060"/>
                </a:solidFill>
              </a:rPr>
              <a:t> Павел, 6а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16.  Козицына </a:t>
            </a:r>
            <a:r>
              <a:rPr lang="ru-RU" sz="2000" b="1" dirty="0">
                <a:solidFill>
                  <a:srgbClr val="002060"/>
                </a:solidFill>
              </a:rPr>
              <a:t>Дарья, </a:t>
            </a:r>
            <a:r>
              <a:rPr lang="ru-RU" sz="2000" b="1" dirty="0" smtClean="0">
                <a:solidFill>
                  <a:srgbClr val="002060"/>
                </a:solidFill>
              </a:rPr>
              <a:t>6а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17.  </a:t>
            </a:r>
            <a:r>
              <a:rPr lang="ru-RU" sz="2000" b="1" dirty="0" err="1" smtClean="0">
                <a:solidFill>
                  <a:srgbClr val="C00000"/>
                </a:solidFill>
              </a:rPr>
              <a:t>Жилинский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Сергей, </a:t>
            </a:r>
            <a:r>
              <a:rPr lang="ru-RU" sz="2000" b="1" dirty="0" smtClean="0">
                <a:solidFill>
                  <a:srgbClr val="C00000"/>
                </a:solidFill>
              </a:rPr>
              <a:t>6б класс</a:t>
            </a:r>
            <a:endParaRPr lang="ru-RU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18.  </a:t>
            </a:r>
            <a:r>
              <a:rPr lang="ru-RU" sz="2000" b="1" dirty="0" err="1" smtClean="0">
                <a:solidFill>
                  <a:srgbClr val="C00000"/>
                </a:solidFill>
              </a:rPr>
              <a:t>Пепелин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Роман, </a:t>
            </a:r>
            <a:r>
              <a:rPr lang="ru-RU" sz="2000" b="1" dirty="0" smtClean="0">
                <a:solidFill>
                  <a:srgbClr val="C00000"/>
                </a:solidFill>
              </a:rPr>
              <a:t>6б класс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C000"/>
                </a:solidFill>
              </a:rPr>
              <a:t>19.  Киселева Валерия, 6в класс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20.  Морозов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Иван, 7а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21. 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Жаркова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Светлана, 7а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22.  Хуторная Евгения, 7а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23.  Медведева </a:t>
            </a:r>
            <a:r>
              <a:rPr lang="ru-RU" sz="2000" b="1" dirty="0">
                <a:solidFill>
                  <a:srgbClr val="7030A0"/>
                </a:solidFill>
              </a:rPr>
              <a:t>Полина, 8б </a:t>
            </a:r>
            <a:r>
              <a:rPr lang="ru-RU" sz="2000" b="1" dirty="0" smtClean="0">
                <a:solidFill>
                  <a:srgbClr val="7030A0"/>
                </a:solidFill>
              </a:rPr>
              <a:t>класс</a:t>
            </a:r>
            <a:endParaRPr lang="ru-RU" sz="2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24.  </a:t>
            </a:r>
            <a:r>
              <a:rPr lang="ru-RU" sz="2000" b="1" dirty="0" err="1" smtClean="0">
                <a:solidFill>
                  <a:srgbClr val="0070C0"/>
                </a:solidFill>
              </a:rPr>
              <a:t>Плэчинтэ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Диана, 10 </a:t>
            </a:r>
            <a:r>
              <a:rPr lang="ru-RU" sz="2000" b="1" dirty="0" smtClean="0">
                <a:solidFill>
                  <a:srgbClr val="0070C0"/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25.  Смирнова </a:t>
            </a:r>
            <a:r>
              <a:rPr lang="ru-RU" sz="2000" b="1" dirty="0">
                <a:solidFill>
                  <a:srgbClr val="0070C0"/>
                </a:solidFill>
              </a:rPr>
              <a:t>Алина, 10 </a:t>
            </a:r>
            <a:r>
              <a:rPr lang="ru-RU" sz="2000" b="1" dirty="0" smtClean="0">
                <a:solidFill>
                  <a:srgbClr val="0070C0"/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26.  </a:t>
            </a:r>
            <a:r>
              <a:rPr lang="ru-RU" sz="2000" b="1" dirty="0" err="1" smtClean="0">
                <a:solidFill>
                  <a:srgbClr val="0070C0"/>
                </a:solidFill>
              </a:rPr>
              <a:t>Растрепина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Дарья, 10 </a:t>
            </a:r>
            <a:r>
              <a:rPr lang="ru-RU" sz="2000" b="1" dirty="0" smtClean="0">
                <a:solidFill>
                  <a:srgbClr val="0070C0"/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27.  </a:t>
            </a:r>
            <a:r>
              <a:rPr lang="ru-RU" sz="2000" b="1" dirty="0" err="1" smtClean="0">
                <a:solidFill>
                  <a:srgbClr val="FF0000"/>
                </a:solidFill>
              </a:rPr>
              <a:t>Арюхова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Валерия, 11 </a:t>
            </a:r>
            <a:r>
              <a:rPr lang="ru-RU" sz="2000" b="1" dirty="0" smtClean="0">
                <a:solidFill>
                  <a:srgbClr val="FF0000"/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28.  </a:t>
            </a:r>
            <a:r>
              <a:rPr lang="ru-RU" sz="2000" b="1" dirty="0" err="1" smtClean="0">
                <a:solidFill>
                  <a:srgbClr val="FF0000"/>
                </a:solidFill>
              </a:rPr>
              <a:t>Кучерова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Антонина, 11 класс</a:t>
            </a:r>
          </a:p>
          <a:p>
            <a:pPr marL="457200" indent="-457200">
              <a:buFont typeface="Arial" pitchFamily="34" charset="0"/>
              <a:buAutoNum type="arabicPeriod" startAt="11"/>
            </a:pPr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2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Медалисты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040812"/>
              </p:ext>
            </p:extLst>
          </p:nvPr>
        </p:nvGraphicFramePr>
        <p:xfrm>
          <a:off x="-1" y="836712"/>
          <a:ext cx="9144000" cy="60591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73561"/>
                <a:gridCol w="1373562"/>
                <a:gridCol w="1373562"/>
                <a:gridCol w="1177339"/>
                <a:gridCol w="1281992"/>
                <a:gridCol w="1281992"/>
                <a:gridCol w="1281992"/>
              </a:tblGrid>
              <a:tr h="33939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Золотая медаль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Серебряная медаль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Общее количество медалистов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количества выпускников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 классов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количества выпускников 11 классов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количества выпускников 11 классов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2007-2008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10,5%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5,25%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15,75%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6,6%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6,6%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11,5%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15,3%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2010 -2011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2011- 2012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4,5%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2012-2013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2013-2014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2014-2015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Почетный знак Губернатора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ЯО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             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3,7%</a:t>
                      </a: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       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    5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18,5%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2016-2017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2017-2018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9%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2018-2019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22%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2019 -2020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5,6%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16,7%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2020-2021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3,6%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7 %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ЕГЭ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H="1">
            <a:off x="8494712" y="290671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6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744"/>
            <a:ext cx="9128007" cy="493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98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14407713"/>
              </p:ext>
            </p:extLst>
          </p:nvPr>
        </p:nvGraphicFramePr>
        <p:xfrm>
          <a:off x="-108520" y="6831752"/>
          <a:ext cx="108520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8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93799248"/>
              </p:ext>
            </p:extLst>
          </p:nvPr>
        </p:nvGraphicFramePr>
        <p:xfrm flipV="1">
          <a:off x="-13855" y="6856720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2046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8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374391"/>
              </p:ext>
            </p:extLst>
          </p:nvPr>
        </p:nvGraphicFramePr>
        <p:xfrm flipV="1">
          <a:off x="0" y="6846848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Autofit/>
          </a:bodyPr>
          <a:lstStyle/>
          <a:p>
            <a:r>
              <a:rPr lang="ru-RU" b="1" dirty="0" smtClean="0"/>
              <a:t>Итоги года в сравнении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246039"/>
              </p:ext>
            </p:extLst>
          </p:nvPr>
        </p:nvGraphicFramePr>
        <p:xfrm>
          <a:off x="2" y="642176"/>
          <a:ext cx="9143998" cy="72221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8531"/>
                <a:gridCol w="1893610"/>
                <a:gridCol w="1219737"/>
                <a:gridCol w="1152128"/>
                <a:gridCol w="1152128"/>
                <a:gridCol w="1489679"/>
                <a:gridCol w="1858185"/>
              </a:tblGrid>
              <a:tr h="341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201</a:t>
                      </a:r>
                      <a:r>
                        <a:rPr lang="ru-RU" sz="18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6-17</a:t>
                      </a:r>
                      <a:endParaRPr lang="ru-RU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2017-18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2018-19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2019-2020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2020-2021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8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</a:t>
                      </a:r>
                      <a:r>
                        <a:rPr lang="en-US" sz="1000">
                          <a:effectLst/>
                        </a:rPr>
                        <a:t>/</a:t>
                      </a:r>
                      <a:r>
                        <a:rPr lang="ru-RU" sz="1000">
                          <a:effectLst/>
                        </a:rPr>
                        <a:t>п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позиция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всего по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всего по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всего по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Всего по школе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Всего по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 школе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классов (комплектов)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29 (31)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(31)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(31)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 них коррекции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8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учащихся на начало года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563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611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689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из них со справкой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64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70+2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Выбыли в течение года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том числе со справкой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Прибыли в течение года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том числе со справкой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учащихся на конец года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48/17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620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671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685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8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том числе со справкой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45/16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,4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%)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(10,5%)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67+2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8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Оставлены на повторный курс обучения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%  к общему количеству учащихся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0,3%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Переведены условно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67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48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36+7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8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% к общему количеству </a:t>
                      </a:r>
                      <a:r>
                        <a:rPr lang="ru-RU" sz="1000" dirty="0" smtClean="0">
                          <a:effectLst/>
                        </a:rPr>
                        <a:t>обучающихся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12%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12,1 %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7,7%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6,1%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Окончили учебный год на «5»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51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8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% к общему количеству аттестующихся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8,4%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8,2%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9,6%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11,6%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9,7%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Окончили учебный год на «4» и «5»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139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162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236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8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% к общему количеству аттестующихся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28,4%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28,4%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30,4%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40,5%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34,5%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Качество обучения (в %)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36,8%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36,6%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40%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52,1%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44,2%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658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Награждены похвальным листом (круглые отличники)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Примечание: 9-ти и 11-тиклассникам листы не вручались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12)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22(23)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2,5%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 (29)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(29)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29186676"/>
              </p:ext>
            </p:extLst>
          </p:nvPr>
        </p:nvGraphicFramePr>
        <p:xfrm>
          <a:off x="-45718" y="6857999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949" y="0"/>
            <a:ext cx="918994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61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79455451"/>
              </p:ext>
            </p:extLst>
          </p:nvPr>
        </p:nvGraphicFramePr>
        <p:xfrm flipH="1" flipV="1">
          <a:off x="-45718" y="6857999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738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448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16631637"/>
              </p:ext>
            </p:extLst>
          </p:nvPr>
        </p:nvGraphicFramePr>
        <p:xfrm flipV="1">
          <a:off x="0" y="6857999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543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06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284210"/>
              </p:ext>
            </p:extLst>
          </p:nvPr>
        </p:nvGraphicFramePr>
        <p:xfrm flipV="1">
          <a:off x="0" y="6857999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5" y="0"/>
            <a:ext cx="914111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33692270"/>
              </p:ext>
            </p:extLst>
          </p:nvPr>
        </p:nvGraphicFramePr>
        <p:xfrm flipV="1">
          <a:off x="0" y="6857999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110" y="0"/>
            <a:ext cx="91942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55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Выбор экзаменов 11 класс в соответствии с профилем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09447"/>
              </p:ext>
            </p:extLst>
          </p:nvPr>
        </p:nvGraphicFramePr>
        <p:xfrm>
          <a:off x="0" y="1844823"/>
          <a:ext cx="9144001" cy="4465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9304"/>
                <a:gridCol w="2289304"/>
                <a:gridCol w="2011152"/>
                <a:gridCol w="2554241"/>
              </a:tblGrid>
              <a:tr h="562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профиль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предмет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Количество обучающихся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Количество  выбравших ЕГЭ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3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Социально-экономичекий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Обществознание (право, экономика)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10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 (91% 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3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Гуманитарный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История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3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(60%)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469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Физико-информационный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Физика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4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(44%)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469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Физико-информационный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Информатика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(78%)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481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Химико-биологический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Химия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8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 (100%)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408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Химико-биологический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Биология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(100%)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408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Математика (профильная)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18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19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(106%)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9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2800" b="1" i="1" dirty="0" smtClean="0"/>
              <a:t>Результаты ГИА – 9 в форме ОГЭ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408225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72956"/>
              </p:ext>
            </p:extLst>
          </p:nvPr>
        </p:nvGraphicFramePr>
        <p:xfrm>
          <a:off x="35496" y="0"/>
          <a:ext cx="9145016" cy="2360108"/>
        </p:xfrm>
        <a:graphic>
          <a:graphicData uri="http://schemas.openxmlformats.org/drawingml/2006/table">
            <a:tbl>
              <a:tblPr firstRow="1" firstCol="1" bandRow="1"/>
              <a:tblGrid>
                <a:gridCol w="3314777"/>
                <a:gridCol w="1832663"/>
                <a:gridCol w="1828144"/>
                <a:gridCol w="2169432"/>
              </a:tblGrid>
              <a:tr h="5151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предмет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Успешность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КСШ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ЯМР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ЯО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76,6%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31,9%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34,7%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891589"/>
              </p:ext>
            </p:extLst>
          </p:nvPr>
        </p:nvGraphicFramePr>
        <p:xfrm>
          <a:off x="1" y="2852936"/>
          <a:ext cx="9143999" cy="2376264"/>
        </p:xfrm>
        <a:graphic>
          <a:graphicData uri="http://schemas.openxmlformats.org/drawingml/2006/table">
            <a:tbl>
              <a:tblPr firstRow="1" firstCol="1" bandRow="1"/>
              <a:tblGrid>
                <a:gridCol w="3347863"/>
                <a:gridCol w="1800200"/>
                <a:gridCol w="1872208"/>
                <a:gridCol w="2123728"/>
              </a:tblGrid>
              <a:tr h="5940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предмет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Средний балл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КСШ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ЯМР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ЯО</a:t>
                      </a:r>
                    </a:p>
                  </a:txBody>
                  <a:tcPr marL="56731" marR="5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32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24,7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24,9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13,4</a:t>
                      </a:r>
                      <a:endParaRPr lang="ru-RU" sz="32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7716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80662648"/>
              </p:ext>
            </p:extLst>
          </p:nvPr>
        </p:nvGraphicFramePr>
        <p:xfrm flipH="1" flipV="1">
          <a:off x="-45718" y="6857999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41368"/>
            <a:ext cx="155509" cy="1166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0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207608"/>
              </p:ext>
            </p:extLst>
          </p:nvPr>
        </p:nvGraphicFramePr>
        <p:xfrm>
          <a:off x="2" y="-27384"/>
          <a:ext cx="9143998" cy="755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936104"/>
                <a:gridCol w="1008112"/>
                <a:gridCol w="1152128"/>
                <a:gridCol w="1008112"/>
                <a:gridCol w="936104"/>
                <a:gridCol w="864096"/>
                <a:gridCol w="1008112"/>
                <a:gridCol w="971600"/>
              </a:tblGrid>
              <a:tr h="146997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параллель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кол-во </a:t>
                      </a: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обуч-ся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успевают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Качество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обучения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отличники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 «4» и «5»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 1 «4»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  1 «3»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 успевают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6632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 школе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 четверть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689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</a:rPr>
                        <a:t>Атт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. 483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440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91 %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179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37,1%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8,1 %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140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29%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1,9 %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11,3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15 %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 школе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 четверть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673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</a:rPr>
                        <a:t>Атт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. 501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445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89 %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189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37,7%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8,2 %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148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29,5%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8,6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11 %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 школе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 четверть</a:t>
                      </a:r>
                    </a:p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673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</a:rPr>
                        <a:t>Атт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. 541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485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89,6 %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206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38,1%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38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7 %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168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31%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1,7 %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46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8,5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10,4%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01141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 школе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за год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671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</a:rPr>
                        <a:t>Атт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583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669 (581)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99,7%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304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52,1%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48(+20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с 2-кл)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00B050"/>
                          </a:solidFill>
                        </a:rPr>
                        <a:t>11,6%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00B050"/>
                          </a:solidFill>
                        </a:rPr>
                        <a:t>26 - ПЛ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236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40,5%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3.3%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5,5%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0,3%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11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99942299"/>
              </p:ext>
            </p:extLst>
          </p:nvPr>
        </p:nvGraphicFramePr>
        <p:xfrm flipV="1">
          <a:off x="0" y="6857999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396552" y="6857998"/>
            <a:ext cx="396552" cy="2607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062" y="0"/>
            <a:ext cx="9174124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86256592"/>
              </p:ext>
            </p:extLst>
          </p:nvPr>
        </p:nvGraphicFramePr>
        <p:xfrm flipH="1" flipV="1">
          <a:off x="-45718" y="6857999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4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13710388"/>
              </p:ext>
            </p:extLst>
          </p:nvPr>
        </p:nvGraphicFramePr>
        <p:xfrm flipV="1">
          <a:off x="0" y="6857999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062" y="0"/>
            <a:ext cx="91590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Задачи на 2021-2022 учебный год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Поиск путей  повышения качества обучения в основной школе, в том числе при прохождении ГИА-9</a:t>
            </a:r>
            <a:endParaRPr lang="ru-RU" sz="2800" dirty="0" smtClean="0">
              <a:solidFill>
                <a:srgbClr val="00B050"/>
              </a:solidFill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Сохранение и увеличение количества отличников, особенно в основной школе</a:t>
            </a:r>
          </a:p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Успешное прохождение ВПР в начальной и основной школе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Сокращение количества условно переведенных обучающихся по итогам промежуточной аттестации (увеличение % выполнения гос. стандарта  </a:t>
            </a:r>
            <a:r>
              <a:rPr lang="ru-RU" sz="2800" b="1" dirty="0">
                <a:solidFill>
                  <a:srgbClr val="FF0000"/>
                </a:solidFill>
              </a:rPr>
              <a:t>по итогам промежуточной </a:t>
            </a:r>
            <a:r>
              <a:rPr lang="ru-RU" sz="2800" b="1" dirty="0" smtClean="0">
                <a:solidFill>
                  <a:srgbClr val="FF0000"/>
                </a:solidFill>
              </a:rPr>
              <a:t>аттестации)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Восстановление и сохранение высоких </a:t>
            </a:r>
            <a:r>
              <a:rPr lang="ru-RU" sz="2800" b="1" dirty="0">
                <a:solidFill>
                  <a:srgbClr val="C00000"/>
                </a:solidFill>
              </a:rPr>
              <a:t>позиций при прохождении итоговой аттестации в 11 </a:t>
            </a:r>
            <a:r>
              <a:rPr lang="ru-RU" sz="2800" b="1" dirty="0" smtClean="0">
                <a:solidFill>
                  <a:srgbClr val="C00000"/>
                </a:solidFill>
              </a:rPr>
              <a:t>классах</a:t>
            </a:r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Получение обучающимися аттестатов с </a:t>
            </a:r>
            <a:r>
              <a:rPr lang="ru-RU" sz="2800" b="1" dirty="0">
                <a:solidFill>
                  <a:srgbClr val="0070C0"/>
                </a:solidFill>
              </a:rPr>
              <a:t>отличием в 9 </a:t>
            </a:r>
            <a:r>
              <a:rPr lang="ru-RU" sz="2800" b="1" dirty="0" smtClean="0">
                <a:solidFill>
                  <a:srgbClr val="0070C0"/>
                </a:solidFill>
              </a:rPr>
              <a:t>классе, </a:t>
            </a:r>
            <a:r>
              <a:rPr lang="ru-RU" sz="2800" b="1" dirty="0" smtClean="0">
                <a:solidFill>
                  <a:srgbClr val="0070C0"/>
                </a:solidFill>
              </a:rPr>
              <a:t>медалей </a:t>
            </a:r>
            <a:r>
              <a:rPr lang="ru-RU" sz="2800" b="1" dirty="0" smtClean="0">
                <a:solidFill>
                  <a:srgbClr val="0070C0"/>
                </a:solidFill>
              </a:rPr>
              <a:t>и </a:t>
            </a:r>
            <a:r>
              <a:rPr lang="ru-RU" sz="2800" b="1" dirty="0" smtClean="0">
                <a:solidFill>
                  <a:srgbClr val="0070C0"/>
                </a:solidFill>
              </a:rPr>
              <a:t>Почётного знака </a:t>
            </a:r>
            <a:r>
              <a:rPr lang="ru-RU" sz="2800" b="1" dirty="0" smtClean="0">
                <a:solidFill>
                  <a:srgbClr val="0070C0"/>
                </a:solidFill>
              </a:rPr>
              <a:t>Губернатора ЯО в 11 классе</a:t>
            </a:r>
          </a:p>
        </p:txBody>
      </p:sp>
    </p:spTree>
    <p:extLst>
      <p:ext uri="{BB962C8B-B14F-4D97-AF65-F5344CB8AC3E}">
        <p14:creationId xmlns:p14="http://schemas.microsoft.com/office/powerpoint/2010/main" val="26403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Выполнение государственного стандарта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48324"/>
              </p:ext>
            </p:extLst>
          </p:nvPr>
        </p:nvGraphicFramePr>
        <p:xfrm>
          <a:off x="0" y="503079"/>
          <a:ext cx="9108504" cy="64151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03648"/>
                <a:gridCol w="720080"/>
                <a:gridCol w="720080"/>
                <a:gridCol w="792088"/>
                <a:gridCol w="786560"/>
                <a:gridCol w="781697"/>
                <a:gridCol w="781697"/>
                <a:gridCol w="782248"/>
                <a:gridCol w="684407"/>
                <a:gridCol w="840921"/>
                <a:gridCol w="815078"/>
              </a:tblGrid>
              <a:tr h="421798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Ступени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Учебный год</a:t>
                      </a:r>
                    </a:p>
                  </a:txBody>
                  <a:tcPr marL="56593" marR="56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8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2016-2017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</a:rPr>
                        <a:t>2017-2018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2018-2019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2019-2020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дистант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2020-2021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1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Справляе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мость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/>
                          <a:ea typeface="Times New Roman"/>
                        </a:rPr>
                        <a:t>Успеш-ность(%)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Справляе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мость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Успеш-ность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Справляе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мость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Успеш-ность(%)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Справляе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мость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Успеш-ность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(%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Справляе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мость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Успеш-ность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8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Программы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НОО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 условно 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93,1%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52%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Программы ООО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 условно 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80%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26,7%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28,3%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9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Программы СОО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 условно 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     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37,9%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94%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44,4%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34,8%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1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По школе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 условно 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88,6 %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(65 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87,9%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(70 чел.)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36,6%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92,3%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(48 чел)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93,7%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 чел)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06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Качество обучения по параллелям</a:t>
            </a:r>
            <a:endParaRPr lang="ru-RU" sz="40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630299"/>
              </p:ext>
            </p:extLst>
          </p:nvPr>
        </p:nvGraphicFramePr>
        <p:xfrm>
          <a:off x="251520" y="1700808"/>
          <a:ext cx="8568950" cy="2672297"/>
        </p:xfrm>
        <a:graphic>
          <a:graphicData uri="http://schemas.openxmlformats.org/drawingml/2006/table">
            <a:tbl>
              <a:tblPr/>
              <a:tblGrid>
                <a:gridCol w="803556"/>
                <a:gridCol w="852626"/>
                <a:gridCol w="792088"/>
                <a:gridCol w="792088"/>
                <a:gridCol w="864096"/>
                <a:gridCol w="936104"/>
                <a:gridCol w="864096"/>
                <a:gridCol w="864096"/>
                <a:gridCol w="936104"/>
                <a:gridCol w="864096"/>
              </a:tblGrid>
              <a:tr h="656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8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61,3%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51,2%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56,3%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46,7%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32%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23%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30,6%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39%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44,6%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34,8%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1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РВГ 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РВГ 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60%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30%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387946"/>
              </p:ext>
            </p:extLst>
          </p:nvPr>
        </p:nvGraphicFramePr>
        <p:xfrm>
          <a:off x="26029" y="-1032526"/>
          <a:ext cx="9144002" cy="7860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805"/>
                <a:gridCol w="1550153"/>
                <a:gridCol w="1458967"/>
                <a:gridCol w="1400591"/>
                <a:gridCol w="1279926"/>
                <a:gridCol w="1279926"/>
                <a:gridCol w="1217634"/>
              </a:tblGrid>
              <a:tr h="35864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2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 3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4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3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3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  <a:endParaRPr lang="ru-RU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44%</a:t>
                      </a:r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3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  <a:endParaRPr lang="ru-RU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63%</a:t>
                      </a:r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3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</a:p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81%</a:t>
                      </a:r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48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</a:t>
                      </a:r>
                      <a:r>
                        <a:rPr lang="ru-RU" sz="2000" dirty="0">
                          <a:effectLst/>
                        </a:rPr>
                        <a:t>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57%</a:t>
                      </a:r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5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</a:t>
                      </a:r>
                      <a:r>
                        <a:rPr lang="ru-RU" sz="2000" dirty="0">
                          <a:effectLst/>
                        </a:rPr>
                        <a:t>б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77%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46%</a:t>
                      </a:r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3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</a:t>
                      </a:r>
                      <a:r>
                        <a:rPr lang="ru-RU" sz="2000" dirty="0">
                          <a:effectLst/>
                        </a:rPr>
                        <a:t>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85%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  <a:endParaRPr lang="ru-RU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48%</a:t>
                      </a:r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7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а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65%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78%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5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б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58%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62%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в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95%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52,4%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55%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95%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0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г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92%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43%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64%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961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780967"/>
              </p:ext>
            </p:extLst>
          </p:nvPr>
        </p:nvGraphicFramePr>
        <p:xfrm>
          <a:off x="0" y="-1048992"/>
          <a:ext cx="9144000" cy="8109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578"/>
                <a:gridCol w="1080118"/>
                <a:gridCol w="1152128"/>
                <a:gridCol w="1250049"/>
                <a:gridCol w="1010740"/>
                <a:gridCol w="1010740"/>
                <a:gridCol w="904935"/>
                <a:gridCol w="1018163"/>
                <a:gridCol w="961549"/>
              </a:tblGrid>
              <a:tr h="43525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четверть 5 класс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 5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6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 7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3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9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5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5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5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3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56,5%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4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866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94,7%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3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36,8%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31,6%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917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213990"/>
              </p:ext>
            </p:extLst>
          </p:nvPr>
        </p:nvGraphicFramePr>
        <p:xfrm>
          <a:off x="-2" y="-2"/>
          <a:ext cx="9144003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540"/>
                <a:gridCol w="774630"/>
                <a:gridCol w="725576"/>
                <a:gridCol w="738599"/>
                <a:gridCol w="680682"/>
                <a:gridCol w="680682"/>
                <a:gridCol w="680682"/>
                <a:gridCol w="680682"/>
                <a:gridCol w="680682"/>
                <a:gridCol w="680682"/>
                <a:gridCol w="723224"/>
                <a:gridCol w="646773"/>
                <a:gridCol w="683569"/>
              </a:tblGrid>
              <a:tr h="92169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четверть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класс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 5 класс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4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</a:tr>
              <a:tr h="836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4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72,7%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(рус.яз.)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8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73,6%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1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82,5%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23,5%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81,3%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31,3%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1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36,8%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31,6%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88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45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27195"/>
              </p:ext>
            </p:extLst>
          </p:nvPr>
        </p:nvGraphicFramePr>
        <p:xfrm>
          <a:off x="0" y="836711"/>
          <a:ext cx="9144000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3536"/>
                <a:gridCol w="1732360"/>
                <a:gridCol w="1584176"/>
                <a:gridCol w="1800200"/>
                <a:gridCol w="2123728"/>
              </a:tblGrid>
              <a:tr h="94409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класс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4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справляе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мость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качество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справляе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мость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качество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0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94%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0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29%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783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11950</TotalTime>
  <Words>1865</Words>
  <Application>Microsoft Office PowerPoint</Application>
  <PresentationFormat>Экран (4:3)</PresentationFormat>
  <Paragraphs>911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Тема Office</vt:lpstr>
      <vt:lpstr>Анализ  учебно-воспитательной работы  за 2020-2021 учебный год</vt:lpstr>
      <vt:lpstr>Итоги года в сравнении</vt:lpstr>
      <vt:lpstr>Презентация PowerPoint</vt:lpstr>
      <vt:lpstr>Выполнение государственного стандарта</vt:lpstr>
      <vt:lpstr>Качество обучения по параллелям</vt:lpstr>
      <vt:lpstr>Презентация PowerPoint</vt:lpstr>
      <vt:lpstr>Презентация PowerPoint</vt:lpstr>
      <vt:lpstr>Презентация PowerPoint</vt:lpstr>
      <vt:lpstr>Презентация PowerPoint</vt:lpstr>
      <vt:lpstr>Отличники 2-3 классы</vt:lpstr>
      <vt:lpstr>Отличники 4 классы</vt:lpstr>
      <vt:lpstr>Отличники 5 классы</vt:lpstr>
      <vt:lpstr>Отличники 6-11 классы</vt:lpstr>
      <vt:lpstr>Медалисты</vt:lpstr>
      <vt:lpstr>Результаты ЕГЭ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Выбор экзаменов 11 класс в соответствии с профилем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на 2021-2022 учебный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учебно-воспитательной работы  за 2012-2013 учебный год</dc:title>
  <dc:creator>1</dc:creator>
  <cp:lastModifiedBy>канцелярия</cp:lastModifiedBy>
  <cp:revision>515</cp:revision>
  <dcterms:created xsi:type="dcterms:W3CDTF">2013-08-28T08:01:34Z</dcterms:created>
  <dcterms:modified xsi:type="dcterms:W3CDTF">2022-04-18T07:27:00Z</dcterms:modified>
</cp:coreProperties>
</file>