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259" r:id="rId18"/>
    <p:sldId id="328" r:id="rId19"/>
    <p:sldId id="283" r:id="rId20"/>
    <p:sldId id="408" r:id="rId21"/>
    <p:sldId id="347" r:id="rId22"/>
    <p:sldId id="407" r:id="rId23"/>
    <p:sldId id="409" r:id="rId24"/>
    <p:sldId id="410" r:id="rId25"/>
    <p:sldId id="366" r:id="rId26"/>
    <p:sldId id="32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8" autoAdjust="0"/>
  </p:normalViewPr>
  <p:slideViewPr>
    <p:cSldViewPr>
      <p:cViewPr varScale="1">
        <p:scale>
          <a:sx n="70" d="100"/>
          <a:sy n="70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CDAD-6D3E-4453-8194-1B30CBBCE33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B8BC-88C8-4BCE-B6AF-04F019604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учебно-воспитательной работы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 2021-2022 учебный год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i="1" dirty="0" smtClean="0"/>
              <a:t>МОУ </a:t>
            </a:r>
            <a:r>
              <a:rPr lang="ru-RU" b="1" i="1" dirty="0" err="1" smtClean="0"/>
              <a:t>Красноткацкая</a:t>
            </a:r>
            <a:r>
              <a:rPr lang="ru-RU" b="1" i="1" dirty="0" smtClean="0"/>
              <a:t> СШ ЯМР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836711"/>
          <a:ext cx="9144000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536"/>
                <a:gridCol w="1732360"/>
                <a:gridCol w="1584176"/>
                <a:gridCol w="1800200"/>
                <a:gridCol w="2123728"/>
              </a:tblGrid>
              <a:tr h="9440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класс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2-3 классы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30932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2а класс  - 1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2б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класс –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5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класс –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3 человека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10. Курганова Элина, 3а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11. Ярославская Кира, 3а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12. Балашова Анастасия,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13. Лапин Егор,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14. </a:t>
            </a:r>
            <a:r>
              <a:rPr lang="ru-RU" sz="2400" b="1" dirty="0" err="1" smtClean="0">
                <a:solidFill>
                  <a:srgbClr val="00B050"/>
                </a:solidFill>
              </a:rPr>
              <a:t>Моткова</a:t>
            </a:r>
            <a:r>
              <a:rPr lang="ru-RU" sz="2400" b="1" dirty="0" smtClean="0">
                <a:solidFill>
                  <a:srgbClr val="00B050"/>
                </a:solidFill>
              </a:rPr>
              <a:t> Алиса,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15. </a:t>
            </a:r>
            <a:r>
              <a:rPr lang="ru-RU" sz="2400" b="1" dirty="0" err="1" smtClean="0">
                <a:solidFill>
                  <a:srgbClr val="00B050"/>
                </a:solidFill>
              </a:rPr>
              <a:t>Рыженкова</a:t>
            </a:r>
            <a:r>
              <a:rPr lang="ru-RU" sz="2400" b="1" dirty="0" smtClean="0">
                <a:solidFill>
                  <a:srgbClr val="00B050"/>
                </a:solidFill>
              </a:rPr>
              <a:t> Дарья,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16. Смирнова Ксения,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17. Антонова Александра,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18. Бирюкова Виктория,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19. </a:t>
            </a:r>
            <a:r>
              <a:rPr lang="ru-RU" sz="2400" b="1" dirty="0" err="1" smtClean="0">
                <a:solidFill>
                  <a:srgbClr val="00B050"/>
                </a:solidFill>
              </a:rPr>
              <a:t>Реут</a:t>
            </a:r>
            <a:r>
              <a:rPr lang="ru-RU" sz="2400" b="1" dirty="0" smtClean="0">
                <a:solidFill>
                  <a:srgbClr val="00B050"/>
                </a:solidFill>
              </a:rPr>
              <a:t> Арсений,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20. Хохлов Матвей,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</a:t>
            </a:r>
            <a:endParaRPr lang="ru-RU" sz="24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41836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Отличники 4 классы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</a:rPr>
              <a:t>21. Балашов </a:t>
            </a:r>
            <a:r>
              <a:rPr lang="ru-RU" sz="2600" b="1" dirty="0">
                <a:solidFill>
                  <a:srgbClr val="00B050"/>
                </a:solidFill>
              </a:rPr>
              <a:t>Александр, 4а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</a:rPr>
              <a:t>22. Власова </a:t>
            </a:r>
            <a:r>
              <a:rPr lang="ru-RU" sz="2600" b="1" dirty="0">
                <a:solidFill>
                  <a:srgbClr val="00B050"/>
                </a:solidFill>
              </a:rPr>
              <a:t>Лилия, 4а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</a:rPr>
              <a:t>23. Павлова </a:t>
            </a:r>
            <a:r>
              <a:rPr lang="ru-RU" sz="2600" b="1" dirty="0">
                <a:solidFill>
                  <a:srgbClr val="00B050"/>
                </a:solidFill>
              </a:rPr>
              <a:t>Таисия, 4а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</a:rPr>
              <a:t>24. </a:t>
            </a:r>
            <a:r>
              <a:rPr lang="ru-RU" sz="2600" b="1" dirty="0" err="1" smtClean="0">
                <a:solidFill>
                  <a:srgbClr val="00B050"/>
                </a:solidFill>
              </a:rPr>
              <a:t>Подсобляев</a:t>
            </a:r>
            <a:r>
              <a:rPr lang="ru-RU" sz="2600" b="1" dirty="0" smtClean="0">
                <a:solidFill>
                  <a:srgbClr val="00B050"/>
                </a:solidFill>
              </a:rPr>
              <a:t> </a:t>
            </a:r>
            <a:r>
              <a:rPr lang="ru-RU" sz="2600" b="1" dirty="0">
                <a:solidFill>
                  <a:srgbClr val="00B050"/>
                </a:solidFill>
              </a:rPr>
              <a:t>Никита, 4а </a:t>
            </a:r>
            <a:r>
              <a:rPr lang="ru-RU" sz="2600" b="1" dirty="0" smtClean="0">
                <a:solidFill>
                  <a:srgbClr val="00B05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25. </a:t>
            </a:r>
            <a:r>
              <a:rPr lang="ru-RU" sz="2600" b="1" dirty="0" err="1" smtClean="0">
                <a:solidFill>
                  <a:srgbClr val="0070C0"/>
                </a:solidFill>
              </a:rPr>
              <a:t>Гаджирагимова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Нурай</a:t>
            </a:r>
            <a:r>
              <a:rPr lang="ru-RU" sz="2600" b="1" dirty="0" smtClean="0">
                <a:solidFill>
                  <a:srgbClr val="0070C0"/>
                </a:solidFill>
              </a:rPr>
              <a:t>, 4б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26. </a:t>
            </a:r>
            <a:r>
              <a:rPr lang="ru-RU" sz="2600" b="1" dirty="0" err="1" smtClean="0">
                <a:solidFill>
                  <a:srgbClr val="0070C0"/>
                </a:solidFill>
              </a:rPr>
              <a:t>Люльченко</a:t>
            </a:r>
            <a:r>
              <a:rPr lang="ru-RU" sz="2600" b="1" dirty="0" smtClean="0">
                <a:solidFill>
                  <a:srgbClr val="0070C0"/>
                </a:solidFill>
              </a:rPr>
              <a:t> Эмилия, 4б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27. Сергеев Иван, 4б класс</a:t>
            </a:r>
            <a:endParaRPr lang="ru-RU" sz="2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28. </a:t>
            </a:r>
            <a:r>
              <a:rPr lang="ru-RU" sz="2600" b="1" dirty="0" err="1" smtClean="0">
                <a:solidFill>
                  <a:srgbClr val="C00000"/>
                </a:solidFill>
              </a:rPr>
              <a:t>Абитова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>
                <a:solidFill>
                  <a:srgbClr val="C00000"/>
                </a:solidFill>
              </a:rPr>
              <a:t>Мария, 4в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29. Антоненко </a:t>
            </a:r>
            <a:r>
              <a:rPr lang="ru-RU" sz="2600" b="1" dirty="0">
                <a:solidFill>
                  <a:srgbClr val="C00000"/>
                </a:solidFill>
              </a:rPr>
              <a:t>Вера, 4в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30. Виноградов </a:t>
            </a:r>
            <a:r>
              <a:rPr lang="ru-RU" sz="2600" b="1" dirty="0">
                <a:solidFill>
                  <a:srgbClr val="C00000"/>
                </a:solidFill>
              </a:rPr>
              <a:t>Иван, 4в класс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31. </a:t>
            </a:r>
            <a:r>
              <a:rPr lang="ru-RU" sz="2600" b="1" dirty="0" err="1" smtClean="0">
                <a:solidFill>
                  <a:srgbClr val="C00000"/>
                </a:solidFill>
              </a:rPr>
              <a:t>Зелепукин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>
                <a:solidFill>
                  <a:srgbClr val="C00000"/>
                </a:solidFill>
              </a:rPr>
              <a:t>Богдан, 4в класс</a:t>
            </a:r>
          </a:p>
          <a:p>
            <a:pPr marL="457200" indent="-457200">
              <a:buAutoNum type="arabicPeriod" startAt="32"/>
            </a:pPr>
            <a:r>
              <a:rPr lang="ru-RU" sz="2600" b="1" dirty="0" smtClean="0">
                <a:solidFill>
                  <a:srgbClr val="C00000"/>
                </a:solidFill>
              </a:rPr>
              <a:t>Киселев </a:t>
            </a:r>
            <a:r>
              <a:rPr lang="ru-RU" sz="2600" b="1" dirty="0">
                <a:solidFill>
                  <a:srgbClr val="C00000"/>
                </a:solidFill>
              </a:rPr>
              <a:t>Владислав, 4в </a:t>
            </a:r>
            <a:r>
              <a:rPr lang="ru-RU" sz="2600" b="1" dirty="0" smtClean="0">
                <a:solidFill>
                  <a:srgbClr val="C00000"/>
                </a:solidFill>
              </a:rPr>
              <a:t>класс</a:t>
            </a:r>
          </a:p>
          <a:p>
            <a:pPr marL="457200" indent="-457200">
              <a:buAutoNum type="arabicPeriod" startAt="32"/>
            </a:pPr>
            <a:r>
              <a:rPr lang="ru-RU" sz="2600" b="1" dirty="0" smtClean="0">
                <a:solidFill>
                  <a:srgbClr val="C00000"/>
                </a:solidFill>
              </a:rPr>
              <a:t>Киселева </a:t>
            </a:r>
            <a:r>
              <a:rPr lang="ru-RU" sz="2600" b="1" dirty="0">
                <a:solidFill>
                  <a:srgbClr val="C00000"/>
                </a:solidFill>
              </a:rPr>
              <a:t>Виктория, 4в </a:t>
            </a:r>
            <a:r>
              <a:rPr lang="ru-RU" sz="2600" b="1" dirty="0" smtClean="0">
                <a:solidFill>
                  <a:srgbClr val="C00000"/>
                </a:solidFill>
              </a:rPr>
              <a:t>класс</a:t>
            </a:r>
          </a:p>
          <a:p>
            <a:pPr marL="457200" indent="-457200">
              <a:buAutoNum type="arabicPeriod" startAt="32"/>
            </a:pPr>
            <a:r>
              <a:rPr lang="ru-RU" sz="2600" b="1" dirty="0" smtClean="0">
                <a:solidFill>
                  <a:srgbClr val="C00000"/>
                </a:solidFill>
              </a:rPr>
              <a:t>Коломина  Ирина, </a:t>
            </a:r>
            <a:r>
              <a:rPr lang="ru-RU" sz="2600" b="1" dirty="0">
                <a:solidFill>
                  <a:srgbClr val="C00000"/>
                </a:solidFill>
              </a:rPr>
              <a:t>4в </a:t>
            </a:r>
            <a:r>
              <a:rPr lang="ru-RU" sz="2600" b="1" dirty="0" smtClean="0">
                <a:solidFill>
                  <a:srgbClr val="C00000"/>
                </a:solidFill>
              </a:rPr>
              <a:t>класс</a:t>
            </a:r>
          </a:p>
          <a:p>
            <a:pPr marL="457200" indent="-457200">
              <a:buAutoNum type="arabicPeriod" startAt="32"/>
            </a:pPr>
            <a:r>
              <a:rPr lang="ru-RU" sz="2600" b="1" dirty="0" smtClean="0">
                <a:solidFill>
                  <a:srgbClr val="C00000"/>
                </a:solidFill>
              </a:rPr>
              <a:t>Тихонова </a:t>
            </a:r>
            <a:r>
              <a:rPr lang="ru-RU" sz="2600" b="1" dirty="0">
                <a:solidFill>
                  <a:srgbClr val="C00000"/>
                </a:solidFill>
              </a:rPr>
              <a:t>Ульяна, 4в класс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Отличники 5 классы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36. Галактионова </a:t>
            </a:r>
            <a:r>
              <a:rPr lang="ru-RU" sz="2800" b="1" dirty="0">
                <a:solidFill>
                  <a:srgbClr val="00B050"/>
                </a:solidFill>
              </a:rPr>
              <a:t>Полина, </a:t>
            </a:r>
            <a:r>
              <a:rPr lang="ru-RU" sz="2800" b="1" dirty="0" smtClean="0">
                <a:solidFill>
                  <a:srgbClr val="00B050"/>
                </a:solidFill>
              </a:rPr>
              <a:t>5а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37. Кротова Варвара, 5а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38. </a:t>
            </a:r>
            <a:r>
              <a:rPr lang="ru-RU" sz="2800" b="1" dirty="0" err="1" smtClean="0">
                <a:solidFill>
                  <a:srgbClr val="00B050"/>
                </a:solidFill>
              </a:rPr>
              <a:t>Кучерова</a:t>
            </a:r>
            <a:r>
              <a:rPr lang="ru-RU" sz="2800" b="1" dirty="0" smtClean="0">
                <a:solidFill>
                  <a:srgbClr val="00B050"/>
                </a:solidFill>
              </a:rPr>
              <a:t> Таисия, 5а класс</a:t>
            </a:r>
            <a:endParaRPr lang="ru-RU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39. </a:t>
            </a:r>
            <a:r>
              <a:rPr lang="ru-RU" sz="2800" b="1" dirty="0" err="1" smtClean="0">
                <a:solidFill>
                  <a:srgbClr val="00B050"/>
                </a:solidFill>
              </a:rPr>
              <a:t>Магер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>
                <a:solidFill>
                  <a:srgbClr val="00B050"/>
                </a:solidFill>
              </a:rPr>
              <a:t>Елизавета, </a:t>
            </a:r>
            <a:r>
              <a:rPr lang="ru-RU" sz="2800" b="1" dirty="0" smtClean="0">
                <a:solidFill>
                  <a:srgbClr val="00B050"/>
                </a:solidFill>
              </a:rPr>
              <a:t>5а </a:t>
            </a:r>
            <a:r>
              <a:rPr lang="ru-RU" sz="2800" b="1" dirty="0">
                <a:solidFill>
                  <a:srgbClr val="00B050"/>
                </a:solidFill>
              </a:rPr>
              <a:t>класс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40. Мальцева </a:t>
            </a:r>
            <a:r>
              <a:rPr lang="ru-RU" sz="2800" b="1" dirty="0">
                <a:solidFill>
                  <a:srgbClr val="00B050"/>
                </a:solidFill>
              </a:rPr>
              <a:t>Елизавета, </a:t>
            </a:r>
            <a:r>
              <a:rPr lang="ru-RU" sz="2800" b="1" dirty="0" smtClean="0">
                <a:solidFill>
                  <a:srgbClr val="00B050"/>
                </a:solidFill>
              </a:rPr>
              <a:t>5а </a:t>
            </a:r>
            <a:r>
              <a:rPr lang="ru-RU" sz="2800" b="1" dirty="0">
                <a:solidFill>
                  <a:srgbClr val="00B050"/>
                </a:solidFill>
              </a:rPr>
              <a:t>класс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41. </a:t>
            </a:r>
            <a:r>
              <a:rPr lang="ru-RU" sz="2800" b="1" dirty="0" err="1" smtClean="0">
                <a:solidFill>
                  <a:srgbClr val="00B050"/>
                </a:solidFill>
              </a:rPr>
              <a:t>Помиленко</a:t>
            </a:r>
            <a:r>
              <a:rPr lang="ru-RU" sz="2800" b="1" dirty="0" smtClean="0">
                <a:solidFill>
                  <a:srgbClr val="00B050"/>
                </a:solidFill>
              </a:rPr>
              <a:t> Арина, 5а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42. </a:t>
            </a:r>
            <a:r>
              <a:rPr lang="ru-RU" sz="2800" b="1" dirty="0" err="1" smtClean="0">
                <a:solidFill>
                  <a:srgbClr val="00B050"/>
                </a:solidFill>
              </a:rPr>
              <a:t>Тенчурин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>
                <a:solidFill>
                  <a:srgbClr val="00B050"/>
                </a:solidFill>
              </a:rPr>
              <a:t>Тимур, </a:t>
            </a:r>
            <a:r>
              <a:rPr lang="ru-RU" sz="2800" b="1" dirty="0" smtClean="0">
                <a:solidFill>
                  <a:srgbClr val="00B050"/>
                </a:solidFill>
              </a:rPr>
              <a:t>5а </a:t>
            </a:r>
            <a:r>
              <a:rPr lang="ru-RU" sz="2800" b="1" dirty="0">
                <a:solidFill>
                  <a:srgbClr val="00B050"/>
                </a:solidFill>
              </a:rPr>
              <a:t>класс   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43. </a:t>
            </a:r>
            <a:r>
              <a:rPr lang="ru-RU" sz="2800" b="1" dirty="0" err="1" smtClean="0">
                <a:solidFill>
                  <a:schemeClr val="tx2"/>
                </a:solidFill>
              </a:rPr>
              <a:t>Лепин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Ярослав, </a:t>
            </a:r>
            <a:r>
              <a:rPr lang="ru-RU" sz="2800" b="1" dirty="0" smtClean="0">
                <a:solidFill>
                  <a:schemeClr val="tx2"/>
                </a:solidFill>
              </a:rPr>
              <a:t>5в </a:t>
            </a:r>
            <a:r>
              <a:rPr lang="ru-RU" sz="2800" b="1" dirty="0">
                <a:solidFill>
                  <a:schemeClr val="tx2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44.   Киселева </a:t>
            </a:r>
            <a:r>
              <a:rPr lang="ru-RU" sz="2800" b="1" dirty="0">
                <a:solidFill>
                  <a:srgbClr val="C00000"/>
                </a:solidFill>
              </a:rPr>
              <a:t>Дарья, </a:t>
            </a:r>
            <a:r>
              <a:rPr lang="ru-RU" sz="2800" b="1" dirty="0" smtClean="0">
                <a:solidFill>
                  <a:srgbClr val="C00000"/>
                </a:solidFill>
              </a:rPr>
              <a:t>5г </a:t>
            </a:r>
            <a:r>
              <a:rPr lang="ru-RU" sz="2800" b="1" dirty="0">
                <a:solidFill>
                  <a:srgbClr val="C0000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45.   Евтушенко Алена, 5г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46.   Бельский </a:t>
            </a:r>
            <a:r>
              <a:rPr lang="ru-RU" sz="2800" b="1" dirty="0">
                <a:solidFill>
                  <a:srgbClr val="C00000"/>
                </a:solidFill>
              </a:rPr>
              <a:t>Никита, </a:t>
            </a:r>
            <a:r>
              <a:rPr lang="ru-RU" sz="2800" b="1" dirty="0" smtClean="0">
                <a:solidFill>
                  <a:srgbClr val="C00000"/>
                </a:solidFill>
              </a:rPr>
              <a:t>5г </a:t>
            </a:r>
            <a:r>
              <a:rPr lang="ru-RU" sz="2800" b="1" dirty="0">
                <a:solidFill>
                  <a:srgbClr val="C00000"/>
                </a:solidFill>
              </a:rPr>
              <a:t>класс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83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6-7 классы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47. Тихонова Диана, 6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а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48.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Борисанова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Дарья, 6а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49. Сафронова </a:t>
            </a:r>
            <a:r>
              <a:rPr lang="ru-RU" b="1" dirty="0">
                <a:solidFill>
                  <a:srgbClr val="0070C0"/>
                </a:solidFill>
              </a:rPr>
              <a:t>Елизавета, </a:t>
            </a:r>
            <a:r>
              <a:rPr lang="ru-RU" b="1" dirty="0" smtClean="0">
                <a:solidFill>
                  <a:srgbClr val="0070C0"/>
                </a:solidFill>
              </a:rPr>
              <a:t>6б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50. Федоров </a:t>
            </a:r>
            <a:r>
              <a:rPr lang="ru-RU" b="1" dirty="0">
                <a:solidFill>
                  <a:srgbClr val="0070C0"/>
                </a:solidFill>
              </a:rPr>
              <a:t>Егор, </a:t>
            </a:r>
            <a:r>
              <a:rPr lang="ru-RU" b="1" dirty="0" smtClean="0">
                <a:solidFill>
                  <a:srgbClr val="0070C0"/>
                </a:solidFill>
              </a:rPr>
              <a:t>6б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51. Баранова Мария, 6в класс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52.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Гандюхина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Мария, 6в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53.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Гуцал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Андрей,  6в класс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54. Шошина Тая, 7а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55.Сергеева Александра,7а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56. Христофорова София, 7а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57. </a:t>
            </a:r>
            <a:r>
              <a:rPr lang="ru-RU" b="1" dirty="0" err="1">
                <a:solidFill>
                  <a:srgbClr val="002060"/>
                </a:solidFill>
              </a:rPr>
              <a:t>Сечин</a:t>
            </a:r>
            <a:r>
              <a:rPr lang="ru-RU" b="1" dirty="0">
                <a:solidFill>
                  <a:srgbClr val="002060"/>
                </a:solidFill>
              </a:rPr>
              <a:t> Павел, 7а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58. Козицына Дарья, 7а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59. </a:t>
            </a:r>
            <a:r>
              <a:rPr lang="ru-RU" b="1" dirty="0" err="1">
                <a:solidFill>
                  <a:srgbClr val="002060"/>
                </a:solidFill>
              </a:rPr>
              <a:t>Буйлов</a:t>
            </a:r>
            <a:r>
              <a:rPr lang="ru-RU" b="1" dirty="0">
                <a:solidFill>
                  <a:srgbClr val="002060"/>
                </a:solidFill>
              </a:rPr>
              <a:t> Михаил, 7а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60.  </a:t>
            </a:r>
            <a:r>
              <a:rPr lang="ru-RU" b="1" dirty="0" err="1">
                <a:solidFill>
                  <a:srgbClr val="C00000"/>
                </a:solidFill>
              </a:rPr>
              <a:t>Жилинский</a:t>
            </a:r>
            <a:r>
              <a:rPr lang="ru-RU" b="1" dirty="0">
                <a:solidFill>
                  <a:srgbClr val="C00000"/>
                </a:solidFill>
              </a:rPr>
              <a:t> Сергей, 7б класс</a:t>
            </a:r>
            <a:endParaRPr lang="ru-RU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61.  </a:t>
            </a:r>
            <a:r>
              <a:rPr lang="ru-RU" b="1" dirty="0" err="1">
                <a:solidFill>
                  <a:srgbClr val="C00000"/>
                </a:solidFill>
              </a:rPr>
              <a:t>Пепелин</a:t>
            </a:r>
            <a:r>
              <a:rPr lang="ru-RU" b="1" dirty="0">
                <a:solidFill>
                  <a:srgbClr val="C00000"/>
                </a:solidFill>
              </a:rPr>
              <a:t> Роман, 7б класс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9-11 классы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62.  Тюрина Виктория, 9а класс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63.  Морозов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Иван,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9а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64. 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Жаркова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Светлана,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9а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65.  Хуторная Евгения, 9а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66.  Медведева </a:t>
            </a:r>
            <a:r>
              <a:rPr lang="ru-RU" sz="2800" b="1" dirty="0">
                <a:solidFill>
                  <a:srgbClr val="7030A0"/>
                </a:solidFill>
              </a:rPr>
              <a:t>Полина, </a:t>
            </a:r>
            <a:r>
              <a:rPr lang="ru-RU" sz="2800" b="1" dirty="0" smtClean="0">
                <a:solidFill>
                  <a:srgbClr val="7030A0"/>
                </a:solidFill>
              </a:rPr>
              <a:t>9б класс</a:t>
            </a:r>
            <a:endParaRPr lang="ru-RU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67.  </a:t>
            </a:r>
            <a:r>
              <a:rPr lang="ru-RU" sz="2800" b="1" dirty="0" err="1" smtClean="0">
                <a:solidFill>
                  <a:srgbClr val="0070C0"/>
                </a:solidFill>
              </a:rPr>
              <a:t>Плэчинтэ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Диана, </a:t>
            </a:r>
            <a:r>
              <a:rPr lang="ru-RU" sz="2800" b="1" dirty="0" smtClean="0">
                <a:solidFill>
                  <a:srgbClr val="0070C0"/>
                </a:solidFill>
              </a:rPr>
              <a:t>11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68.  Смирнова </a:t>
            </a:r>
            <a:r>
              <a:rPr lang="ru-RU" sz="2800" b="1" dirty="0">
                <a:solidFill>
                  <a:srgbClr val="0070C0"/>
                </a:solidFill>
              </a:rPr>
              <a:t>Алина, </a:t>
            </a:r>
            <a:r>
              <a:rPr lang="ru-RU" sz="2800" b="1" dirty="0" smtClean="0">
                <a:solidFill>
                  <a:srgbClr val="0070C0"/>
                </a:solidFill>
              </a:rPr>
              <a:t>11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69. </a:t>
            </a:r>
            <a:r>
              <a:rPr lang="ru-RU" sz="2800" b="1" dirty="0" err="1" smtClean="0">
                <a:solidFill>
                  <a:srgbClr val="0070C0"/>
                </a:solidFill>
              </a:rPr>
              <a:t>Растрепина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Дарья, </a:t>
            </a:r>
            <a:r>
              <a:rPr lang="ru-RU" sz="2800" b="1" dirty="0" smtClean="0">
                <a:solidFill>
                  <a:srgbClr val="0070C0"/>
                </a:solidFill>
              </a:rPr>
              <a:t>11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70. Щербак Эльвира, 11 класс</a:t>
            </a:r>
          </a:p>
          <a:p>
            <a:pPr marL="457200" indent="-457200">
              <a:buFont typeface="Arial" pitchFamily="34" charset="0"/>
              <a:buAutoNum type="arabicPeriod" startAt="11"/>
            </a:pPr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 1 «4»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2а класс – Комарова А., математика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2в класс – Галкин М.- </a:t>
            </a:r>
            <a:r>
              <a:rPr lang="ru-RU" sz="2800" b="1" dirty="0" err="1" smtClean="0">
                <a:solidFill>
                  <a:srgbClr val="0070C0"/>
                </a:solidFill>
              </a:rPr>
              <a:t>рус.яз</a:t>
            </a:r>
            <a:r>
              <a:rPr lang="ru-RU" sz="2800" b="1" dirty="0" smtClean="0">
                <a:solidFill>
                  <a:srgbClr val="0070C0"/>
                </a:solidFill>
              </a:rPr>
              <a:t>.,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2в класс - </a:t>
            </a:r>
            <a:r>
              <a:rPr lang="ru-RU" sz="2800" b="1" dirty="0" err="1" smtClean="0">
                <a:solidFill>
                  <a:srgbClr val="0070C0"/>
                </a:solidFill>
              </a:rPr>
              <a:t>Рузанова</a:t>
            </a:r>
            <a:r>
              <a:rPr lang="ru-RU" sz="2800" b="1" dirty="0" smtClean="0">
                <a:solidFill>
                  <a:srgbClr val="0070C0"/>
                </a:solidFill>
              </a:rPr>
              <a:t> В. – </a:t>
            </a:r>
            <a:r>
              <a:rPr lang="ru-RU" sz="2800" b="1" dirty="0" err="1" smtClean="0">
                <a:solidFill>
                  <a:srgbClr val="0070C0"/>
                </a:solidFill>
              </a:rPr>
              <a:t>матем</a:t>
            </a:r>
            <a:r>
              <a:rPr lang="ru-RU" sz="28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3в класс – Бирюкова Вероника – </a:t>
            </a:r>
            <a:r>
              <a:rPr lang="ru-RU" sz="2800" b="1" dirty="0" err="1" smtClean="0">
                <a:solidFill>
                  <a:srgbClr val="0070C0"/>
                </a:solidFill>
              </a:rPr>
              <a:t>окр</a:t>
            </a:r>
            <a:r>
              <a:rPr lang="ru-RU" sz="2800" b="1" dirty="0" smtClean="0">
                <a:solidFill>
                  <a:srgbClr val="0070C0"/>
                </a:solidFill>
              </a:rPr>
              <a:t>. мир;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4а класс – </a:t>
            </a:r>
            <a:r>
              <a:rPr lang="ru-RU" sz="2800" b="1" dirty="0" err="1" smtClean="0">
                <a:solidFill>
                  <a:srgbClr val="0070C0"/>
                </a:solidFill>
              </a:rPr>
              <a:t>Авакян</a:t>
            </a:r>
            <a:r>
              <a:rPr lang="ru-RU" sz="2800" b="1" dirty="0" smtClean="0">
                <a:solidFill>
                  <a:srgbClr val="0070C0"/>
                </a:solidFill>
              </a:rPr>
              <a:t> С. – русский язык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4а класс – Мальцева Д. – русский язык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4а класс – Ясинская К. – </a:t>
            </a:r>
            <a:r>
              <a:rPr lang="ru-RU" sz="2800" b="1" dirty="0" err="1" smtClean="0">
                <a:solidFill>
                  <a:srgbClr val="0070C0"/>
                </a:solidFill>
              </a:rPr>
              <a:t>окр</a:t>
            </a:r>
            <a:r>
              <a:rPr lang="ru-RU" sz="2800" b="1" dirty="0" smtClean="0">
                <a:solidFill>
                  <a:srgbClr val="0070C0"/>
                </a:solidFill>
              </a:rPr>
              <a:t>. мир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5а класс – Парамонова Дарья, биология</a:t>
            </a:r>
            <a:endParaRPr lang="ru-RU" sz="2800" b="1" dirty="0">
              <a:solidFill>
                <a:srgbClr val="00B050"/>
              </a:solidFill>
            </a:endParaRPr>
          </a:p>
          <a:p>
            <a:r>
              <a:rPr lang="ru-RU" sz="2800" b="1" dirty="0" smtClean="0">
                <a:solidFill>
                  <a:srgbClr val="00B050"/>
                </a:solidFill>
              </a:rPr>
              <a:t>5в класс -  Жохова Х., русский язык 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6в класс – Носков Р.,   русский язык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7в класс – Киселева В., русский язык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9а класс -  Меньшикова П., алгебра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Медалисты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829900"/>
              </p:ext>
            </p:extLst>
          </p:nvPr>
        </p:nvGraphicFramePr>
        <p:xfrm>
          <a:off x="0" y="548680"/>
          <a:ext cx="9143999" cy="59791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36283"/>
                <a:gridCol w="1038113"/>
                <a:gridCol w="1224032"/>
                <a:gridCol w="1368036"/>
                <a:gridCol w="1575835"/>
                <a:gridCol w="1281884"/>
                <a:gridCol w="1219816"/>
              </a:tblGrid>
              <a:tr h="4928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Золотая медаль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Серебряная медаль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количество медалистов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выпускников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выпускников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2007-2008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15,75%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15,3%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2010 -2011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2011- 2012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Почетный знак Губернатора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Ларкина А.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3,7%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  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5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18,5%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Валькова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О.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Гандюхина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В., Киселев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В.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22%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2019 -2020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Васильева Д.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2020-2021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Арюхова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В.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7 %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2021-2022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Плэчинтэ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Д.,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Растрепина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Д.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13,3%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26,7%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ЕГЭ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8494712" y="290671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6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Выбор экзаменов 11 класс в соответствии с профилем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533051"/>
              </p:ext>
            </p:extLst>
          </p:nvPr>
        </p:nvGraphicFramePr>
        <p:xfrm>
          <a:off x="0" y="1340767"/>
          <a:ext cx="9144001" cy="5018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9304"/>
                <a:gridCol w="2289304"/>
                <a:gridCol w="2011152"/>
                <a:gridCol w="2554241"/>
              </a:tblGrid>
              <a:tr h="553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профиль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Количество обучающихся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Количество  выбравших ЕГЭ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Социально-экономичекий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Обществознание (право, экономика)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</a:rPr>
                        <a:t>(78 % </a:t>
                      </a:r>
                      <a:r>
                        <a:rPr lang="ru-RU" sz="1800" kern="12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Гуманитарный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История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(86 %)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Гуманитарный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Литература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Физико-информационный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-</a:t>
                      </a:r>
                      <a:endParaRPr lang="ru-RU" sz="1800" dirty="0">
                        <a:effectLst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Физико-информационный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Химико-биологический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 (</a:t>
                      </a:r>
                      <a:r>
                        <a:rPr lang="ru-RU" sz="1800" kern="1200" dirty="0" smtClean="0">
                          <a:effectLst/>
                        </a:rPr>
                        <a:t>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Химико-биологический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(66,7 %)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Математика (профильная)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</a:t>
                      </a:r>
                      <a:r>
                        <a:rPr lang="ru-RU" sz="1800" kern="1200" dirty="0" smtClean="0">
                          <a:effectLst/>
                        </a:rPr>
                        <a:t>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Autofit/>
          </a:bodyPr>
          <a:lstStyle/>
          <a:p>
            <a:r>
              <a:rPr lang="ru-RU" b="1" dirty="0" smtClean="0"/>
              <a:t>Итоги года в сравнении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426369"/>
              </p:ext>
            </p:extLst>
          </p:nvPr>
        </p:nvGraphicFramePr>
        <p:xfrm>
          <a:off x="2" y="548681"/>
          <a:ext cx="9143997" cy="64566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517"/>
                <a:gridCol w="2160240"/>
                <a:gridCol w="1296144"/>
                <a:gridCol w="1152128"/>
                <a:gridCol w="1152128"/>
                <a:gridCol w="1440160"/>
                <a:gridCol w="1691680"/>
              </a:tblGrid>
              <a:tr h="531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2017-18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2018-19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2020-21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2021-22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классов (комплектов)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29 (31)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 них коррекции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 на начало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611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737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 них со справкой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70+2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Выбыли в течение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со справкой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Прибыли в течение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 со справкой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 на конец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620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со справкой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61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(10,5%)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 </a:t>
                      </a:r>
                      <a:r>
                        <a:rPr lang="ru-RU" sz="1600" dirty="0" smtClean="0"/>
                        <a:t>(10,3%)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 </a:t>
                      </a:r>
                      <a:r>
                        <a:rPr lang="ru-RU" sz="1600" dirty="0" smtClean="0"/>
                        <a:t>(8,2%)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 </a:t>
                      </a:r>
                      <a:r>
                        <a:rPr lang="ru-RU" sz="1600" dirty="0" smtClean="0"/>
                        <a:t>(7,9%)</a:t>
                      </a:r>
                      <a:endParaRPr lang="ru-RU" sz="1600" dirty="0"/>
                    </a:p>
                  </a:txBody>
                  <a:tcPr marL="68580" marR="68580" marT="0" marB="0"/>
                </a:tc>
              </a:tr>
              <a:tr h="413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Оставлены на повторный курс обучения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(0,34%)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r>
                        <a:rPr lang="ru-RU" sz="1600" dirty="0" smtClean="0"/>
                        <a:t>(0,3%)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 </a:t>
                      </a:r>
                      <a:r>
                        <a:rPr lang="ru-RU" sz="1600" dirty="0" smtClean="0"/>
                        <a:t>(0,27%)</a:t>
                      </a:r>
                      <a:endParaRPr lang="ru-RU" sz="1600" dirty="0"/>
                    </a:p>
                  </a:txBody>
                  <a:tcPr marL="68580" marR="68580" marT="0" marB="0"/>
                </a:tc>
              </a:tr>
              <a:tr h="283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Переведены условно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70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(12,1%)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 </a:t>
                      </a:r>
                      <a:r>
                        <a:rPr lang="ru-RU" sz="1600" dirty="0" smtClean="0"/>
                        <a:t>(7,7%)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</a:t>
                      </a:r>
                      <a:r>
                        <a:rPr lang="ru-RU" sz="1600" dirty="0" smtClean="0"/>
                        <a:t>(6,1%)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</a:t>
                      </a:r>
                      <a:r>
                        <a:rPr lang="ru-RU" sz="1600" dirty="0" smtClean="0"/>
                        <a:t>(5,3%)</a:t>
                      </a:r>
                      <a:endParaRPr lang="ru-RU" sz="1600" dirty="0"/>
                    </a:p>
                  </a:txBody>
                  <a:tcPr marL="68580" marR="68580" marT="0" marB="0"/>
                </a:tc>
              </a:tr>
              <a:tr h="275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Окончили учебный год на «5»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% к общему количеству </a:t>
                      </a:r>
                      <a:r>
                        <a:rPr lang="ru-RU" sz="1200" dirty="0" err="1">
                          <a:effectLst/>
                        </a:rPr>
                        <a:t>аттестующихся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8,2%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9,6%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11,6%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9,7%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11,2%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Окончили учебный год на «4» и «5»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162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% к общему количеству </a:t>
                      </a:r>
                      <a:r>
                        <a:rPr lang="ru-RU" sz="1200" dirty="0" err="1">
                          <a:effectLst/>
                        </a:rPr>
                        <a:t>аттестующихся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28,4%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30,4%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40,5%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обучения (в 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36,6%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40%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52,1%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44,2%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43,8%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52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Награждены похвальным листом (круглые отличники)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22(23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(29)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(29)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(30)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65210"/>
              </p:ext>
            </p:extLst>
          </p:nvPr>
        </p:nvGraphicFramePr>
        <p:xfrm>
          <a:off x="1" y="620688"/>
          <a:ext cx="9144000" cy="6264696"/>
        </p:xfrm>
        <a:graphic>
          <a:graphicData uri="http://schemas.openxmlformats.org/drawingml/2006/table">
            <a:tbl>
              <a:tblPr firstRow="1" firstCol="1" bandRow="1"/>
              <a:tblGrid>
                <a:gridCol w="1433028"/>
                <a:gridCol w="865509"/>
                <a:gridCol w="821238"/>
                <a:gridCol w="821238"/>
                <a:gridCol w="853763"/>
                <a:gridCol w="880867"/>
                <a:gridCol w="692948"/>
                <a:gridCol w="693852"/>
                <a:gridCol w="693852"/>
                <a:gridCol w="698744"/>
                <a:gridCol w="688961"/>
              </a:tblGrid>
              <a:tr h="671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Матем. база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(3)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17!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(5)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Ср. балл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(4,3)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50,8/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Ср.балл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ЯМР/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71/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3,4/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52/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60/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66/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63/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90%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53/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59/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24744"/>
            <a:ext cx="5370984" cy="1872208"/>
          </a:xfrm>
        </p:spPr>
        <p:txBody>
          <a:bodyPr>
            <a:normAutofit/>
          </a:bodyPr>
          <a:lstStyle/>
          <a:p>
            <a:r>
              <a:rPr lang="ru-RU" sz="3600" i="1" dirty="0"/>
              <a:t>Результаты ГИА – </a:t>
            </a:r>
            <a:r>
              <a:rPr lang="ru-RU" sz="3600" i="1" dirty="0" smtClean="0"/>
              <a:t>9</a:t>
            </a:r>
            <a:br>
              <a:rPr lang="ru-RU" sz="3600" i="1" dirty="0" smtClean="0"/>
            </a:br>
            <a:r>
              <a:rPr lang="ru-RU" sz="3600" i="1" dirty="0" smtClean="0"/>
              <a:t> </a:t>
            </a:r>
            <a:r>
              <a:rPr lang="ru-RU" sz="3600" i="1" dirty="0"/>
              <a:t>в форме ОГЭ</a:t>
            </a:r>
            <a:endParaRPr lang="ru-RU" sz="36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0822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033833"/>
              </p:ext>
            </p:extLst>
          </p:nvPr>
        </p:nvGraphicFramePr>
        <p:xfrm>
          <a:off x="467545" y="260651"/>
          <a:ext cx="8136904" cy="1795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067"/>
                <a:gridCol w="1322077"/>
                <a:gridCol w="1087247"/>
                <a:gridCol w="1353179"/>
                <a:gridCol w="1311117"/>
                <a:gridCol w="1944217"/>
              </a:tblGrid>
              <a:tr h="388987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ОГЭ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сдающих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80,7%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9Б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58,3%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95,8</a:t>
                      </a:r>
                      <a:r>
                        <a:rPr lang="ru-RU" sz="1600" dirty="0" smtClean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37,5</a:t>
                      </a:r>
                      <a:r>
                        <a:rPr lang="ru-RU" sz="1600" dirty="0" smtClean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 школе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65,2%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98,5 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0982"/>
              </p:ext>
            </p:extLst>
          </p:nvPr>
        </p:nvGraphicFramePr>
        <p:xfrm>
          <a:off x="467544" y="2204865"/>
          <a:ext cx="8064895" cy="204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163"/>
                <a:gridCol w="1267101"/>
                <a:gridCol w="1080120"/>
                <a:gridCol w="1381985"/>
                <a:gridCol w="1426327"/>
                <a:gridCol w="1800199"/>
              </a:tblGrid>
              <a:tr h="448975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ОГЭ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сдающих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80,7 %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9Б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1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18,8 %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86,7%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 школе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13,9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54,7 %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96,9%  (2)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5361"/>
              </p:ext>
            </p:extLst>
          </p:nvPr>
        </p:nvGraphicFramePr>
        <p:xfrm>
          <a:off x="467544" y="4365105"/>
          <a:ext cx="8064895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163"/>
                <a:gridCol w="1051077"/>
                <a:gridCol w="1224136"/>
                <a:gridCol w="1224136"/>
                <a:gridCol w="1368152"/>
                <a:gridCol w="2088231"/>
              </a:tblGrid>
              <a:tr h="496041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Информа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сдающих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81,3 %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6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9</a:t>
                      </a:r>
                      <a:r>
                        <a:rPr lang="ru-RU" sz="1600" dirty="0" smtClean="0">
                          <a:effectLst/>
                        </a:rPr>
                        <a:t>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41,2 %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88,2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9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9В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16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8,6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25 %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75% </a:t>
                      </a:r>
                    </a:p>
                  </a:txBody>
                  <a:tcPr marL="68580" marR="68580" marT="0" marB="0"/>
                </a:tc>
              </a:tr>
              <a:tr h="276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 школе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49  (77,8%)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49 %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87,8  %  (6)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002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31630"/>
              </p:ext>
            </p:extLst>
          </p:nvPr>
        </p:nvGraphicFramePr>
        <p:xfrm>
          <a:off x="611559" y="332656"/>
          <a:ext cx="8136904" cy="1872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331"/>
                <a:gridCol w="1297384"/>
                <a:gridCol w="1297384"/>
                <a:gridCol w="1208481"/>
                <a:gridCol w="1579162"/>
                <a:gridCol w="1579162"/>
              </a:tblGrid>
              <a:tr h="633627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Общество-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сдающих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 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33,3 %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89 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 (66,7%)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43 %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95,2 %  (2)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23044"/>
              </p:ext>
            </p:extLst>
          </p:nvPr>
        </p:nvGraphicFramePr>
        <p:xfrm>
          <a:off x="611560" y="2348878"/>
          <a:ext cx="8136903" cy="1481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066"/>
                <a:gridCol w="1322076"/>
                <a:gridCol w="1322076"/>
                <a:gridCol w="1118349"/>
                <a:gridCol w="1627668"/>
                <a:gridCol w="1627668"/>
              </a:tblGrid>
              <a:tr h="360042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География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Кол-во сдающих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Средний балл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Успешность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Справляемость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28,6 %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 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 (23,8%)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18,7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80 % (2)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58405"/>
              </p:ext>
            </p:extLst>
          </p:nvPr>
        </p:nvGraphicFramePr>
        <p:xfrm>
          <a:off x="683568" y="4149080"/>
          <a:ext cx="7920880" cy="900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9357"/>
                <a:gridCol w="1286977"/>
                <a:gridCol w="1286977"/>
                <a:gridCol w="1088659"/>
                <a:gridCol w="1584455"/>
                <a:gridCol w="1584455"/>
              </a:tblGrid>
              <a:tr h="21602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класс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Кол-во сдающих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Средний балл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Успешность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Справляемость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9Б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 (15,9%)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31,85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67581"/>
              </p:ext>
            </p:extLst>
          </p:nvPr>
        </p:nvGraphicFramePr>
        <p:xfrm>
          <a:off x="755575" y="5229200"/>
          <a:ext cx="7848872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454"/>
                <a:gridCol w="1275277"/>
                <a:gridCol w="1275277"/>
                <a:gridCol w="1078762"/>
                <a:gridCol w="1570051"/>
                <a:gridCol w="1570051"/>
              </a:tblGrid>
              <a:tr h="40504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Химия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Кол-во сдающих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Успешность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Справляемость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0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 (4,8%)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00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87640"/>
              </p:ext>
            </p:extLst>
          </p:nvPr>
        </p:nvGraphicFramePr>
        <p:xfrm>
          <a:off x="611560" y="332656"/>
          <a:ext cx="7992887" cy="1644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259"/>
                <a:gridCol w="1298677"/>
                <a:gridCol w="1298677"/>
                <a:gridCol w="1098556"/>
                <a:gridCol w="1598859"/>
                <a:gridCol w="1598859"/>
              </a:tblGrid>
              <a:tr h="32403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сдающих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9Б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 (4,8%)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24,7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66,7 %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0113"/>
              </p:ext>
            </p:extLst>
          </p:nvPr>
        </p:nvGraphicFramePr>
        <p:xfrm>
          <a:off x="611560" y="2492897"/>
          <a:ext cx="7992887" cy="1374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259"/>
                <a:gridCol w="1298677"/>
                <a:gridCol w="1298677"/>
                <a:gridCol w="1098556"/>
                <a:gridCol w="1598859"/>
                <a:gridCol w="1598859"/>
              </a:tblGrid>
              <a:tr h="30603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Английский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сдающих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Справляемость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9Б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 (4,8%)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53,0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66,7 %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64152"/>
              </p:ext>
            </p:extLst>
          </p:nvPr>
        </p:nvGraphicFramePr>
        <p:xfrm>
          <a:off x="611560" y="4437111"/>
          <a:ext cx="7992887" cy="1440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259"/>
                <a:gridCol w="1298677"/>
                <a:gridCol w="1298677"/>
                <a:gridCol w="1098556"/>
                <a:gridCol w="1598859"/>
                <a:gridCol w="1598859"/>
              </a:tblGrid>
              <a:tr h="48005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сдающих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балл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Успешность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Справляемость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0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0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 школе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23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72956"/>
              </p:ext>
            </p:extLst>
          </p:nvPr>
        </p:nvGraphicFramePr>
        <p:xfrm>
          <a:off x="35496" y="0"/>
          <a:ext cx="9145016" cy="2360108"/>
        </p:xfrm>
        <a:graphic>
          <a:graphicData uri="http://schemas.openxmlformats.org/drawingml/2006/table">
            <a:tbl>
              <a:tblPr firstRow="1" firstCol="1" bandRow="1"/>
              <a:tblGrid>
                <a:gridCol w="3314777"/>
                <a:gridCol w="1832663"/>
                <a:gridCol w="1828144"/>
                <a:gridCol w="2169432"/>
              </a:tblGrid>
              <a:tr h="515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Успешность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КСШ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ЯМР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76,6%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31,9%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34,7%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91589"/>
              </p:ext>
            </p:extLst>
          </p:nvPr>
        </p:nvGraphicFramePr>
        <p:xfrm>
          <a:off x="1" y="2852936"/>
          <a:ext cx="9143999" cy="2376264"/>
        </p:xfrm>
        <a:graphic>
          <a:graphicData uri="http://schemas.openxmlformats.org/drawingml/2006/table">
            <a:tbl>
              <a:tblPr firstRow="1" firstCol="1" bandRow="1"/>
              <a:tblGrid>
                <a:gridCol w="3347863"/>
                <a:gridCol w="1800200"/>
                <a:gridCol w="1872208"/>
                <a:gridCol w="2123728"/>
              </a:tblGrid>
              <a:tr h="5940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КСШ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ЯМР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3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3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71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Задачи на 2022-2023 учебный год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Поиск путей  повышения качества обучения в основной школе, в том числе при прохождении ГИА-9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и увеличение количества отличников, особенно в основной школе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Успешное прохождение ВПР в начальной и основной школе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Сокращение количества условно переведенных обучающихся по итогам промежуточной аттестации (увеличение % выполнения гос. стандарта  </a:t>
            </a:r>
            <a:r>
              <a:rPr lang="ru-RU" sz="2800" b="1" dirty="0">
                <a:solidFill>
                  <a:srgbClr val="FF0000"/>
                </a:solidFill>
              </a:rPr>
              <a:t>по итогам промежуточной </a:t>
            </a:r>
            <a:r>
              <a:rPr lang="ru-RU" sz="2800" b="1" dirty="0" smtClean="0">
                <a:solidFill>
                  <a:srgbClr val="FF0000"/>
                </a:solidFill>
              </a:rPr>
              <a:t>аттестации)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Восстановление и сохранение высоких </a:t>
            </a:r>
            <a:r>
              <a:rPr lang="ru-RU" sz="2800" b="1" dirty="0">
                <a:solidFill>
                  <a:srgbClr val="C00000"/>
                </a:solidFill>
              </a:rPr>
              <a:t>позиций при прохождении итоговой аттестации в 11 </a:t>
            </a:r>
            <a:r>
              <a:rPr lang="ru-RU" sz="2800" b="1" dirty="0" smtClean="0">
                <a:solidFill>
                  <a:srgbClr val="C00000"/>
                </a:solidFill>
              </a:rPr>
              <a:t>классах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Аттестаты с отличием в 9 </a:t>
            </a:r>
            <a:r>
              <a:rPr lang="ru-RU" sz="2800" b="1" dirty="0" smtClean="0">
                <a:solidFill>
                  <a:srgbClr val="0070C0"/>
                </a:solidFill>
              </a:rPr>
              <a:t>классе, медали и Почётный знак Губернатора ЯО в 11 классе</a:t>
            </a:r>
          </a:p>
        </p:txBody>
      </p:sp>
    </p:spTree>
    <p:extLst>
      <p:ext uri="{BB962C8B-B14F-4D97-AF65-F5344CB8AC3E}">
        <p14:creationId xmlns:p14="http://schemas.microsoft.com/office/powerpoint/2010/main" val="26403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" y="-27384"/>
          <a:ext cx="9143998" cy="709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936104"/>
                <a:gridCol w="1008112"/>
                <a:gridCol w="1152128"/>
                <a:gridCol w="1008112"/>
                <a:gridCol w="936104"/>
                <a:gridCol w="864096"/>
                <a:gridCol w="936104"/>
                <a:gridCol w="1043608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параллель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 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обуч-ся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успевают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Качество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обучения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отличники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«4» и «5»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1 «4»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 1 «3»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 успевают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6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 четверть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734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522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477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91,2 %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229</a:t>
                      </a:r>
                    </a:p>
                    <a:p>
                      <a:r>
                        <a:rPr lang="ru-RU" sz="2000" b="1" u="sng" dirty="0" smtClean="0">
                          <a:solidFill>
                            <a:srgbClr val="00B050"/>
                          </a:solidFill>
                        </a:rPr>
                        <a:t>43,9%</a:t>
                      </a:r>
                      <a:endParaRPr lang="ru-RU" sz="2000" b="1" u="sng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9,6 %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179</a:t>
                      </a:r>
                    </a:p>
                    <a:p>
                      <a:r>
                        <a:rPr lang="ru-RU" sz="2000" b="1" u="sng" dirty="0" smtClean="0">
                          <a:solidFill>
                            <a:srgbClr val="00B050"/>
                          </a:solidFill>
                        </a:rPr>
                        <a:t>34,3%</a:t>
                      </a:r>
                      <a:endParaRPr lang="ru-RU" sz="2000" b="1" u="sng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3,1 %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9,2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8,8 %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 четверть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737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557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476</a:t>
                      </a:r>
                    </a:p>
                    <a:p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</a:rPr>
                        <a:t>85,5 %</a:t>
                      </a:r>
                      <a:endParaRPr lang="ru-RU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219</a:t>
                      </a:r>
                    </a:p>
                    <a:p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</a:rPr>
                        <a:t>39,3%</a:t>
                      </a:r>
                      <a:endParaRPr lang="ru-RU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9,7 %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165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29,5%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2,2 %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7,4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14,5 %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 четверть</a:t>
                      </a: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735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590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516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87,5%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238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40,4%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9,7%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181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30,7%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2,9%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7,1%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12,5%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141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за год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736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734/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626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692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94,3%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274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43,8%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11,2%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204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32,6%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2,1%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  <a:p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</a:rPr>
                        <a:t>7,7%</a:t>
                      </a:r>
                      <a:endParaRPr lang="ru-RU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5,7%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1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Выполнение государственного стандарта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674381"/>
          <a:ext cx="9143999" cy="62090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5656"/>
                <a:gridCol w="792088"/>
                <a:gridCol w="720080"/>
                <a:gridCol w="792088"/>
                <a:gridCol w="792088"/>
                <a:gridCol w="792088"/>
                <a:gridCol w="792088"/>
                <a:gridCol w="720080"/>
                <a:gridCol w="720081"/>
                <a:gridCol w="720079"/>
                <a:gridCol w="827583"/>
              </a:tblGrid>
              <a:tr h="386036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Ступени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Учебный год</a:t>
                      </a:r>
                    </a:p>
                  </a:txBody>
                  <a:tcPr marL="56593" marR="56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2017-2018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2018-2019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2019-2020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дистант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2020-2021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2021-2022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Справляемость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Справляемость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Справляемость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4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 условно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52%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itchFamily="18" charset="0"/>
                        </a:rPr>
                        <a:t>98%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55%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96,3%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97,4%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55,4%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ООО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80%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26,7%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itchFamily="18" charset="0"/>
                        </a:rPr>
                        <a:t>87%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28,3%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99,4%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39,4%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89,5%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36,7%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90,7%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36,7%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СОО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37,9%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94%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itchFamily="18" charset="0"/>
                        </a:rPr>
                        <a:t>44,4%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41%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97,8%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34,8%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36%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 школе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87,9%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(70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чел)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36,6%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92,3%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(48 чел)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40%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51,6%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93,7%</a:t>
                      </a:r>
                    </a:p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(43 чел)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44,2%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94,3%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 чел)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43,8%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6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Качество обучения по параллелям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51520" y="1700808"/>
          <a:ext cx="8568950" cy="2672297"/>
        </p:xfrm>
        <a:graphic>
          <a:graphicData uri="http://schemas.openxmlformats.org/drawingml/2006/table">
            <a:tbl>
              <a:tblPr/>
              <a:tblGrid>
                <a:gridCol w="803556"/>
                <a:gridCol w="852626"/>
                <a:gridCol w="792088"/>
                <a:gridCol w="792088"/>
                <a:gridCol w="864096"/>
                <a:gridCol w="936104"/>
                <a:gridCol w="864096"/>
                <a:gridCol w="864096"/>
                <a:gridCol w="936104"/>
                <a:gridCol w="864096"/>
              </a:tblGrid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8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51,4%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58,8%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57,3%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54,8%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38,8%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27,7%</a:t>
                      </a:r>
                      <a:endParaRPr lang="ru-RU" sz="1800" b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34,3%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22.2%</a:t>
                      </a:r>
                      <a:endParaRPr lang="ru-RU" sz="1800" b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53,3%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РВГ 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РВГ 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38%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6029" y="-1032525"/>
          <a:ext cx="9144002" cy="7845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05"/>
                <a:gridCol w="1550153"/>
                <a:gridCol w="1458967"/>
                <a:gridCol w="1400591"/>
                <a:gridCol w="1279926"/>
                <a:gridCol w="1279926"/>
                <a:gridCol w="1217634"/>
              </a:tblGrid>
              <a:tr h="39055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91,3%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30,4%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68,2%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2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56,5%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44,4%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8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63%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96,2%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61,6%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6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70,4%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8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58,6%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8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 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77%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1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 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48%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  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97108"/>
              </p:ext>
            </p:extLst>
          </p:nvPr>
        </p:nvGraphicFramePr>
        <p:xfrm>
          <a:off x="26029" y="-1032526"/>
          <a:ext cx="9082475" cy="4319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05"/>
                <a:gridCol w="1550153"/>
                <a:gridCol w="1458967"/>
                <a:gridCol w="1400591"/>
                <a:gridCol w="1279926"/>
                <a:gridCol w="1279926"/>
                <a:gridCol w="1156107"/>
              </a:tblGrid>
              <a:tr h="35864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39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2021-2022</a:t>
                      </a:r>
                      <a:r>
                        <a:rPr lang="ru-RU" sz="1800" b="1" baseline="0" dirty="0" smtClean="0">
                          <a:effectLst/>
                        </a:rPr>
                        <a:t>   учебный год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7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б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в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52,4%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55%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0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г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43%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64%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8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-1107503"/>
          <a:ext cx="9144000" cy="7982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8"/>
                <a:gridCol w="1080118"/>
                <a:gridCol w="1152128"/>
                <a:gridCol w="1250049"/>
                <a:gridCol w="1010740"/>
                <a:gridCol w="1010740"/>
                <a:gridCol w="904935"/>
                <a:gridCol w="1018163"/>
                <a:gridCol w="961549"/>
              </a:tblGrid>
              <a:tr h="67162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5 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6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7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95%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91,3 %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34,8%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6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95,5%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1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96,7%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46,7%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6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62%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59,3%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/>
                </a:tc>
              </a:tr>
              <a:tr h="644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53,8%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7,7%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" y="0"/>
          <a:ext cx="9139734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309"/>
                <a:gridCol w="699346"/>
                <a:gridCol w="745169"/>
                <a:gridCol w="694991"/>
                <a:gridCol w="720080"/>
                <a:gridCol w="648072"/>
                <a:gridCol w="720080"/>
                <a:gridCol w="648072"/>
                <a:gridCol w="720080"/>
                <a:gridCol w="720080"/>
                <a:gridCol w="648072"/>
                <a:gridCol w="648072"/>
                <a:gridCol w="751311"/>
              </a:tblGrid>
              <a:tr h="6283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</a:tr>
              <a:tr h="91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74%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16%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90,5%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9,5%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23,8%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58 %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1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92%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15%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1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14%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12285</TotalTime>
  <Words>2630</Words>
  <Application>Microsoft Office PowerPoint</Application>
  <PresentationFormat>Экран (4:3)</PresentationFormat>
  <Paragraphs>1388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Анализ  учебно-воспитательной работы  за 2021-2022 учебный год</vt:lpstr>
      <vt:lpstr>Итоги года в сравнении</vt:lpstr>
      <vt:lpstr>Презентация PowerPoint</vt:lpstr>
      <vt:lpstr>Выполнение государственного стандарта</vt:lpstr>
      <vt:lpstr>Качество обучения по параллелям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Отличники 2-3 классы</vt:lpstr>
      <vt:lpstr>Отличники 4 классы</vt:lpstr>
      <vt:lpstr>Отличники 5 классы</vt:lpstr>
      <vt:lpstr>Отличники 6-7 классы</vt:lpstr>
      <vt:lpstr>Отличники 9-11 классы</vt:lpstr>
      <vt:lpstr>С 1 «4»</vt:lpstr>
      <vt:lpstr>Медалисты</vt:lpstr>
      <vt:lpstr>Результаты ЕГЭ</vt:lpstr>
      <vt:lpstr>Выбор экзаменов 11 класс в соответствии с профилем</vt:lpstr>
      <vt:lpstr>Результаты ЕГЭ</vt:lpstr>
      <vt:lpstr>Результаты ГИА – 9  в форме ОГЭ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2022-2023 учебный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учебно-воспитательной работы  за 2012-2013 учебный год</dc:title>
  <dc:creator>1</dc:creator>
  <cp:lastModifiedBy>канцелярия</cp:lastModifiedBy>
  <cp:revision>539</cp:revision>
  <dcterms:created xsi:type="dcterms:W3CDTF">2013-08-28T08:01:34Z</dcterms:created>
  <dcterms:modified xsi:type="dcterms:W3CDTF">2023-04-11T07:01:14Z</dcterms:modified>
</cp:coreProperties>
</file>